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40" r:id="rId1"/>
  </p:sldMasterIdLst>
  <p:notesMasterIdLst>
    <p:notesMasterId r:id="rId21"/>
  </p:notesMasterIdLst>
  <p:handoutMasterIdLst>
    <p:handoutMasterId r:id="rId22"/>
  </p:handoutMasterIdLst>
  <p:sldIdLst>
    <p:sldId id="298" r:id="rId2"/>
    <p:sldId id="285" r:id="rId3"/>
    <p:sldId id="299" r:id="rId4"/>
    <p:sldId id="274" r:id="rId5"/>
    <p:sldId id="303" r:id="rId6"/>
    <p:sldId id="311" r:id="rId7"/>
    <p:sldId id="312" r:id="rId8"/>
    <p:sldId id="313" r:id="rId9"/>
    <p:sldId id="310" r:id="rId10"/>
    <p:sldId id="314" r:id="rId11"/>
    <p:sldId id="315" r:id="rId12"/>
    <p:sldId id="316" r:id="rId13"/>
    <p:sldId id="304" r:id="rId14"/>
    <p:sldId id="317" r:id="rId15"/>
    <p:sldId id="305" r:id="rId16"/>
    <p:sldId id="306" r:id="rId17"/>
    <p:sldId id="307" r:id="rId18"/>
    <p:sldId id="308" r:id="rId19"/>
    <p:sldId id="30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7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6" autoAdjust="0"/>
    <p:restoredTop sz="94694"/>
  </p:normalViewPr>
  <p:slideViewPr>
    <p:cSldViewPr snapToGrid="0" snapToObjects="1">
      <p:cViewPr varScale="1">
        <p:scale>
          <a:sx n="159" d="100"/>
          <a:sy n="159" d="100"/>
        </p:scale>
        <p:origin x="-18" y="1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1E5FF1B3-8F25-8E58-4BFA-0EB8A6E5E8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70A23DBB-8436-AA6A-5BB3-596A54770A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0C8B23-8598-8048-98D2-77B1E720DCD8}" type="datetimeFigureOut">
              <a:rPr lang="tr-TR" smtClean="0"/>
              <a:t>17.01.2025</a:t>
            </a:fld>
            <a:endParaRPr lang="tr-TR"/>
          </a:p>
        </p:txBody>
      </p:sp>
      <p:sp>
        <p:nvSpPr>
          <p:cNvPr id="4" name="Alt Bilgi Yer Tutucusu 3">
            <a:extLst>
              <a:ext uri="{FF2B5EF4-FFF2-40B4-BE49-F238E27FC236}">
                <a16:creationId xmlns:a16="http://schemas.microsoft.com/office/drawing/2014/main" id="{25049CFA-2B2C-3239-B265-3C8BFD1E24C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08243CB8-F62E-1476-EB99-46B88B7CE1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DF8DEA-B0DB-2F48-BAFC-F02721F1706D}" type="slidenum">
              <a:rPr lang="tr-TR" smtClean="0"/>
              <a:t>‹#›</a:t>
            </a:fld>
            <a:endParaRPr lang="tr-TR"/>
          </a:p>
        </p:txBody>
      </p:sp>
    </p:spTree>
    <p:extLst>
      <p:ext uri="{BB962C8B-B14F-4D97-AF65-F5344CB8AC3E}">
        <p14:creationId xmlns:p14="http://schemas.microsoft.com/office/powerpoint/2010/main" val="209931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08C551-22FF-4CB8-B8F2-5188D8B377D2}" type="datetimeFigureOut">
              <a:rPr lang="tr-TR" smtClean="0"/>
              <a:t>17.01.2025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9A691B-61CC-4BE4-AE7E-A966C5B1D842}" type="slidenum">
              <a:rPr lang="tr-TR" smtClean="0"/>
              <a:t>‹#›</a:t>
            </a:fld>
            <a:endParaRPr lang="tr-TR"/>
          </a:p>
        </p:txBody>
      </p:sp>
    </p:spTree>
    <p:extLst>
      <p:ext uri="{BB962C8B-B14F-4D97-AF65-F5344CB8AC3E}">
        <p14:creationId xmlns:p14="http://schemas.microsoft.com/office/powerpoint/2010/main" val="3759912546"/>
      </p:ext>
    </p:extLst>
  </p:cSld>
  <p:clrMap bg1="lt1" tx1="dk1" bg2="lt2" tx2="dk2" accent1="accent1" accent2="accent2" accent3="accent3" accent4="accent4" accent5="accent5" accent6="accent6" hlink="hlink" folHlink="folHlink"/>
  <p:notesStyle>
    <a:lvl1pPr marL="0" algn="l" defTabSz="610088" rtl="0" eaLnBrk="1" latinLnBrk="0" hangingPunct="1">
      <a:defRPr sz="801" kern="1200">
        <a:solidFill>
          <a:schemeClr val="tx1"/>
        </a:solidFill>
        <a:latin typeface="+mn-lt"/>
        <a:ea typeface="+mn-ea"/>
        <a:cs typeface="+mn-cs"/>
      </a:defRPr>
    </a:lvl1pPr>
    <a:lvl2pPr marL="305044" algn="l" defTabSz="610088" rtl="0" eaLnBrk="1" latinLnBrk="0" hangingPunct="1">
      <a:defRPr sz="801" kern="1200">
        <a:solidFill>
          <a:schemeClr val="tx1"/>
        </a:solidFill>
        <a:latin typeface="+mn-lt"/>
        <a:ea typeface="+mn-ea"/>
        <a:cs typeface="+mn-cs"/>
      </a:defRPr>
    </a:lvl2pPr>
    <a:lvl3pPr marL="610088" algn="l" defTabSz="610088" rtl="0" eaLnBrk="1" latinLnBrk="0" hangingPunct="1">
      <a:defRPr sz="801" kern="1200">
        <a:solidFill>
          <a:schemeClr val="tx1"/>
        </a:solidFill>
        <a:latin typeface="+mn-lt"/>
        <a:ea typeface="+mn-ea"/>
        <a:cs typeface="+mn-cs"/>
      </a:defRPr>
    </a:lvl3pPr>
    <a:lvl4pPr marL="915132" algn="l" defTabSz="610088" rtl="0" eaLnBrk="1" latinLnBrk="0" hangingPunct="1">
      <a:defRPr sz="801" kern="1200">
        <a:solidFill>
          <a:schemeClr val="tx1"/>
        </a:solidFill>
        <a:latin typeface="+mn-lt"/>
        <a:ea typeface="+mn-ea"/>
        <a:cs typeface="+mn-cs"/>
      </a:defRPr>
    </a:lvl4pPr>
    <a:lvl5pPr marL="1220175" algn="l" defTabSz="610088" rtl="0" eaLnBrk="1" latinLnBrk="0" hangingPunct="1">
      <a:defRPr sz="801" kern="1200">
        <a:solidFill>
          <a:schemeClr val="tx1"/>
        </a:solidFill>
        <a:latin typeface="+mn-lt"/>
        <a:ea typeface="+mn-ea"/>
        <a:cs typeface="+mn-cs"/>
      </a:defRPr>
    </a:lvl5pPr>
    <a:lvl6pPr marL="1525219" algn="l" defTabSz="610088" rtl="0" eaLnBrk="1" latinLnBrk="0" hangingPunct="1">
      <a:defRPr sz="801" kern="1200">
        <a:solidFill>
          <a:schemeClr val="tx1"/>
        </a:solidFill>
        <a:latin typeface="+mn-lt"/>
        <a:ea typeface="+mn-ea"/>
        <a:cs typeface="+mn-cs"/>
      </a:defRPr>
    </a:lvl6pPr>
    <a:lvl7pPr marL="1830263" algn="l" defTabSz="610088" rtl="0" eaLnBrk="1" latinLnBrk="0" hangingPunct="1">
      <a:defRPr sz="801" kern="1200">
        <a:solidFill>
          <a:schemeClr val="tx1"/>
        </a:solidFill>
        <a:latin typeface="+mn-lt"/>
        <a:ea typeface="+mn-ea"/>
        <a:cs typeface="+mn-cs"/>
      </a:defRPr>
    </a:lvl7pPr>
    <a:lvl8pPr marL="2135307" algn="l" defTabSz="610088" rtl="0" eaLnBrk="1" latinLnBrk="0" hangingPunct="1">
      <a:defRPr sz="801" kern="1200">
        <a:solidFill>
          <a:schemeClr val="tx1"/>
        </a:solidFill>
        <a:latin typeface="+mn-lt"/>
        <a:ea typeface="+mn-ea"/>
        <a:cs typeface="+mn-cs"/>
      </a:defRPr>
    </a:lvl8pPr>
    <a:lvl9pPr marL="2440351" algn="l" defTabSz="610088" rtl="0" eaLnBrk="1" latinLnBrk="0" hangingPunct="1">
      <a:defRPr sz="80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749A691B-61CC-4BE4-AE7E-A966C5B1D842}" type="slidenum">
              <a:rPr lang="tr-TR" smtClean="0"/>
              <a:t>19</a:t>
            </a:fld>
            <a:endParaRPr lang="tr-TR"/>
          </a:p>
        </p:txBody>
      </p:sp>
    </p:spTree>
    <p:extLst>
      <p:ext uri="{BB962C8B-B14F-4D97-AF65-F5344CB8AC3E}">
        <p14:creationId xmlns:p14="http://schemas.microsoft.com/office/powerpoint/2010/main" val="2670081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74A47F-A299-DF43-A839-C104F09B14F8}"/>
              </a:ext>
            </a:extLst>
          </p:cNvPr>
          <p:cNvPicPr>
            <a:picLocks noChangeAspect="1"/>
          </p:cNvPicPr>
          <p:nvPr userDrawn="1"/>
        </p:nvPicPr>
        <p:blipFill>
          <a:blip r:embed="rId2"/>
          <a:stretch>
            <a:fillRect/>
          </a:stretch>
        </p:blipFill>
        <p:spPr>
          <a:xfrm>
            <a:off x="5077238" y="781312"/>
            <a:ext cx="2037523" cy="1145473"/>
          </a:xfrm>
          <a:prstGeom prst="rect">
            <a:avLst/>
          </a:prstGeom>
        </p:spPr>
      </p:pic>
    </p:spTree>
    <p:extLst>
      <p:ext uri="{BB962C8B-B14F-4D97-AF65-F5344CB8AC3E}">
        <p14:creationId xmlns:p14="http://schemas.microsoft.com/office/powerpoint/2010/main" val="35736297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ki İçerik">
    <p:spTree>
      <p:nvGrpSpPr>
        <p:cNvPr id="1" name=""/>
        <p:cNvGrpSpPr/>
        <p:nvPr/>
      </p:nvGrpSpPr>
      <p:grpSpPr>
        <a:xfrm>
          <a:off x="0" y="0"/>
          <a:ext cx="0" cy="0"/>
          <a:chOff x="0" y="0"/>
          <a:chExt cx="0" cy="0"/>
        </a:xfrm>
      </p:grpSpPr>
      <p:sp>
        <p:nvSpPr>
          <p:cNvPr id="9" name="Serbest Form: Şekil 12">
            <a:extLst>
              <a:ext uri="{FF2B5EF4-FFF2-40B4-BE49-F238E27FC236}">
                <a16:creationId xmlns:a16="http://schemas.microsoft.com/office/drawing/2014/main" id="{248D3615-3F51-DDA0-300A-8B54E9526CEC}"/>
              </a:ext>
            </a:extLst>
          </p:cNvPr>
          <p:cNvSpPr/>
          <p:nvPr userDrawn="1"/>
        </p:nvSpPr>
        <p:spPr>
          <a:xfrm>
            <a:off x="7474621" y="474917"/>
            <a:ext cx="4926227" cy="511047"/>
          </a:xfrm>
          <a:custGeom>
            <a:avLst/>
            <a:gdLst>
              <a:gd name="connsiteX0" fmla="*/ 137921 w 4038600"/>
              <a:gd name="connsiteY0" fmla="*/ 0 h 511047"/>
              <a:gd name="connsiteX1" fmla="*/ 4038600 w 4038600"/>
              <a:gd name="connsiteY1" fmla="*/ 0 h 511047"/>
              <a:gd name="connsiteX2" fmla="*/ 4038600 w 4038600"/>
              <a:gd name="connsiteY2" fmla="*/ 511047 h 511047"/>
              <a:gd name="connsiteX3" fmla="*/ 137921 w 4038600"/>
              <a:gd name="connsiteY3" fmla="*/ 511047 h 511047"/>
              <a:gd name="connsiteX4" fmla="*/ 0 w 4038600"/>
              <a:gd name="connsiteY4" fmla="*/ 255524 h 511047"/>
              <a:gd name="connsiteX5" fmla="*/ 137921 w 4038600"/>
              <a:gd name="connsiteY5" fmla="*/ 0 h 51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8600" h="511047">
                <a:moveTo>
                  <a:pt x="137921" y="0"/>
                </a:moveTo>
                <a:lnTo>
                  <a:pt x="4038600" y="0"/>
                </a:lnTo>
                <a:lnTo>
                  <a:pt x="4038600" y="511047"/>
                </a:lnTo>
                <a:lnTo>
                  <a:pt x="137921" y="511047"/>
                </a:lnTo>
                <a:lnTo>
                  <a:pt x="0" y="255524"/>
                </a:lnTo>
                <a:lnTo>
                  <a:pt x="137921" y="0"/>
                </a:lnTo>
                <a:close/>
              </a:path>
            </a:pathLst>
          </a:custGeom>
          <a:solidFill>
            <a:srgbClr val="0128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tr-TR" dirty="0"/>
          </a:p>
        </p:txBody>
      </p:sp>
      <p:pic>
        <p:nvPicPr>
          <p:cNvPr id="3" name="Picture 2">
            <a:extLst>
              <a:ext uri="{FF2B5EF4-FFF2-40B4-BE49-F238E27FC236}">
                <a16:creationId xmlns:a16="http://schemas.microsoft.com/office/drawing/2014/main" id="{7A5E1486-EEE5-8693-C1E0-ACEC5AFA306D}"/>
              </a:ext>
            </a:extLst>
          </p:cNvPr>
          <p:cNvPicPr>
            <a:picLocks noChangeAspect="1"/>
          </p:cNvPicPr>
          <p:nvPr userDrawn="1"/>
        </p:nvPicPr>
        <p:blipFill>
          <a:blip r:embed="rId2"/>
          <a:stretch>
            <a:fillRect/>
          </a:stretch>
        </p:blipFill>
        <p:spPr>
          <a:xfrm>
            <a:off x="352837" y="337905"/>
            <a:ext cx="1396449" cy="785068"/>
          </a:xfrm>
          <a:prstGeom prst="rect">
            <a:avLst/>
          </a:prstGeom>
        </p:spPr>
      </p:pic>
    </p:spTree>
    <p:extLst>
      <p:ext uri="{BB962C8B-B14F-4D97-AF65-F5344CB8AC3E}">
        <p14:creationId xmlns:p14="http://schemas.microsoft.com/office/powerpoint/2010/main" val="358123513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key Başlık ve Metin">
    <p:spTree>
      <p:nvGrpSpPr>
        <p:cNvPr id="1" name=""/>
        <p:cNvGrpSpPr/>
        <p:nvPr/>
      </p:nvGrpSpPr>
      <p:grpSpPr>
        <a:xfrm>
          <a:off x="0" y="0"/>
          <a:ext cx="0" cy="0"/>
          <a:chOff x="0" y="0"/>
          <a:chExt cx="0" cy="0"/>
        </a:xfrm>
      </p:grpSpPr>
      <p:sp>
        <p:nvSpPr>
          <p:cNvPr id="8" name="Serbest Form: Şekil 12">
            <a:extLst>
              <a:ext uri="{FF2B5EF4-FFF2-40B4-BE49-F238E27FC236}">
                <a16:creationId xmlns:a16="http://schemas.microsoft.com/office/drawing/2014/main" id="{DBF10744-F389-0340-3BC7-35F3D211563F}"/>
              </a:ext>
            </a:extLst>
          </p:cNvPr>
          <p:cNvSpPr/>
          <p:nvPr userDrawn="1"/>
        </p:nvSpPr>
        <p:spPr>
          <a:xfrm>
            <a:off x="7474621" y="474917"/>
            <a:ext cx="4926227" cy="511047"/>
          </a:xfrm>
          <a:custGeom>
            <a:avLst/>
            <a:gdLst>
              <a:gd name="connsiteX0" fmla="*/ 137921 w 4038600"/>
              <a:gd name="connsiteY0" fmla="*/ 0 h 511047"/>
              <a:gd name="connsiteX1" fmla="*/ 4038600 w 4038600"/>
              <a:gd name="connsiteY1" fmla="*/ 0 h 511047"/>
              <a:gd name="connsiteX2" fmla="*/ 4038600 w 4038600"/>
              <a:gd name="connsiteY2" fmla="*/ 511047 h 511047"/>
              <a:gd name="connsiteX3" fmla="*/ 137921 w 4038600"/>
              <a:gd name="connsiteY3" fmla="*/ 511047 h 511047"/>
              <a:gd name="connsiteX4" fmla="*/ 0 w 4038600"/>
              <a:gd name="connsiteY4" fmla="*/ 255524 h 511047"/>
              <a:gd name="connsiteX5" fmla="*/ 137921 w 4038600"/>
              <a:gd name="connsiteY5" fmla="*/ 0 h 51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8600" h="511047">
                <a:moveTo>
                  <a:pt x="137921" y="0"/>
                </a:moveTo>
                <a:lnTo>
                  <a:pt x="4038600" y="0"/>
                </a:lnTo>
                <a:lnTo>
                  <a:pt x="4038600" y="511047"/>
                </a:lnTo>
                <a:lnTo>
                  <a:pt x="137921" y="511047"/>
                </a:lnTo>
                <a:lnTo>
                  <a:pt x="0" y="255524"/>
                </a:lnTo>
                <a:lnTo>
                  <a:pt x="137921" y="0"/>
                </a:lnTo>
                <a:close/>
              </a:path>
            </a:pathLst>
          </a:custGeom>
          <a:solidFill>
            <a:srgbClr val="0128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tr-TR" dirty="0"/>
          </a:p>
        </p:txBody>
      </p:sp>
      <p:pic>
        <p:nvPicPr>
          <p:cNvPr id="3" name="Picture 2">
            <a:extLst>
              <a:ext uri="{FF2B5EF4-FFF2-40B4-BE49-F238E27FC236}">
                <a16:creationId xmlns:a16="http://schemas.microsoft.com/office/drawing/2014/main" id="{726B8AE1-698D-7C6C-031B-6C777DA6ABA2}"/>
              </a:ext>
            </a:extLst>
          </p:cNvPr>
          <p:cNvPicPr>
            <a:picLocks noChangeAspect="1"/>
          </p:cNvPicPr>
          <p:nvPr userDrawn="1"/>
        </p:nvPicPr>
        <p:blipFill>
          <a:blip r:embed="rId2"/>
          <a:stretch>
            <a:fillRect/>
          </a:stretch>
        </p:blipFill>
        <p:spPr>
          <a:xfrm>
            <a:off x="352837" y="337905"/>
            <a:ext cx="1396449" cy="785068"/>
          </a:xfrm>
          <a:prstGeom prst="rect">
            <a:avLst/>
          </a:prstGeom>
        </p:spPr>
      </p:pic>
    </p:spTree>
    <p:extLst>
      <p:ext uri="{BB962C8B-B14F-4D97-AF65-F5344CB8AC3E}">
        <p14:creationId xmlns:p14="http://schemas.microsoft.com/office/powerpoint/2010/main" val="45328566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Yalnızca Başlık">
    <p:spTree>
      <p:nvGrpSpPr>
        <p:cNvPr id="1" name=""/>
        <p:cNvGrpSpPr/>
        <p:nvPr/>
      </p:nvGrpSpPr>
      <p:grpSpPr>
        <a:xfrm>
          <a:off x="0" y="0"/>
          <a:ext cx="0" cy="0"/>
          <a:chOff x="0" y="0"/>
          <a:chExt cx="0" cy="0"/>
        </a:xfrm>
      </p:grpSpPr>
      <p:sp>
        <p:nvSpPr>
          <p:cNvPr id="7" name="Serbest Form: Şekil 12">
            <a:extLst>
              <a:ext uri="{FF2B5EF4-FFF2-40B4-BE49-F238E27FC236}">
                <a16:creationId xmlns:a16="http://schemas.microsoft.com/office/drawing/2014/main" id="{A430380A-12CA-A86A-A583-C2449C2B4493}"/>
              </a:ext>
            </a:extLst>
          </p:cNvPr>
          <p:cNvSpPr/>
          <p:nvPr userDrawn="1"/>
        </p:nvSpPr>
        <p:spPr>
          <a:xfrm>
            <a:off x="7474621" y="474917"/>
            <a:ext cx="4926227" cy="511047"/>
          </a:xfrm>
          <a:custGeom>
            <a:avLst/>
            <a:gdLst>
              <a:gd name="connsiteX0" fmla="*/ 137921 w 4038600"/>
              <a:gd name="connsiteY0" fmla="*/ 0 h 511047"/>
              <a:gd name="connsiteX1" fmla="*/ 4038600 w 4038600"/>
              <a:gd name="connsiteY1" fmla="*/ 0 h 511047"/>
              <a:gd name="connsiteX2" fmla="*/ 4038600 w 4038600"/>
              <a:gd name="connsiteY2" fmla="*/ 511047 h 511047"/>
              <a:gd name="connsiteX3" fmla="*/ 137921 w 4038600"/>
              <a:gd name="connsiteY3" fmla="*/ 511047 h 511047"/>
              <a:gd name="connsiteX4" fmla="*/ 0 w 4038600"/>
              <a:gd name="connsiteY4" fmla="*/ 255524 h 511047"/>
              <a:gd name="connsiteX5" fmla="*/ 137921 w 4038600"/>
              <a:gd name="connsiteY5" fmla="*/ 0 h 51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8600" h="511047">
                <a:moveTo>
                  <a:pt x="137921" y="0"/>
                </a:moveTo>
                <a:lnTo>
                  <a:pt x="4038600" y="0"/>
                </a:lnTo>
                <a:lnTo>
                  <a:pt x="4038600" y="511047"/>
                </a:lnTo>
                <a:lnTo>
                  <a:pt x="137921" y="511047"/>
                </a:lnTo>
                <a:lnTo>
                  <a:pt x="0" y="255524"/>
                </a:lnTo>
                <a:lnTo>
                  <a:pt x="137921" y="0"/>
                </a:lnTo>
                <a:close/>
              </a:path>
            </a:pathLst>
          </a:custGeom>
          <a:solidFill>
            <a:srgbClr val="0128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tr-TR" dirty="0"/>
          </a:p>
        </p:txBody>
      </p:sp>
      <p:pic>
        <p:nvPicPr>
          <p:cNvPr id="3" name="Picture 2">
            <a:extLst>
              <a:ext uri="{FF2B5EF4-FFF2-40B4-BE49-F238E27FC236}">
                <a16:creationId xmlns:a16="http://schemas.microsoft.com/office/drawing/2014/main" id="{C5022C0E-BE2C-B3FC-347F-19994F0A4C2B}"/>
              </a:ext>
            </a:extLst>
          </p:cNvPr>
          <p:cNvPicPr>
            <a:picLocks noChangeAspect="1"/>
          </p:cNvPicPr>
          <p:nvPr userDrawn="1"/>
        </p:nvPicPr>
        <p:blipFill>
          <a:blip r:embed="rId2"/>
          <a:stretch>
            <a:fillRect/>
          </a:stretch>
        </p:blipFill>
        <p:spPr>
          <a:xfrm>
            <a:off x="352837" y="337905"/>
            <a:ext cx="1396449" cy="785068"/>
          </a:xfrm>
          <a:prstGeom prst="rect">
            <a:avLst/>
          </a:prstGeom>
        </p:spPr>
      </p:pic>
    </p:spTree>
    <p:extLst>
      <p:ext uri="{BB962C8B-B14F-4D97-AF65-F5344CB8AC3E}">
        <p14:creationId xmlns:p14="http://schemas.microsoft.com/office/powerpoint/2010/main" val="3212060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6" name="Serbest Form: Şekil 12">
            <a:extLst>
              <a:ext uri="{FF2B5EF4-FFF2-40B4-BE49-F238E27FC236}">
                <a16:creationId xmlns:a16="http://schemas.microsoft.com/office/drawing/2014/main" id="{57AE21E1-8BBC-B9D8-9C55-81A29697894B}"/>
              </a:ext>
            </a:extLst>
          </p:cNvPr>
          <p:cNvSpPr/>
          <p:nvPr userDrawn="1"/>
        </p:nvSpPr>
        <p:spPr>
          <a:xfrm>
            <a:off x="7474621" y="474917"/>
            <a:ext cx="4926227" cy="511047"/>
          </a:xfrm>
          <a:custGeom>
            <a:avLst/>
            <a:gdLst>
              <a:gd name="connsiteX0" fmla="*/ 137921 w 4038600"/>
              <a:gd name="connsiteY0" fmla="*/ 0 h 511047"/>
              <a:gd name="connsiteX1" fmla="*/ 4038600 w 4038600"/>
              <a:gd name="connsiteY1" fmla="*/ 0 h 511047"/>
              <a:gd name="connsiteX2" fmla="*/ 4038600 w 4038600"/>
              <a:gd name="connsiteY2" fmla="*/ 511047 h 511047"/>
              <a:gd name="connsiteX3" fmla="*/ 137921 w 4038600"/>
              <a:gd name="connsiteY3" fmla="*/ 511047 h 511047"/>
              <a:gd name="connsiteX4" fmla="*/ 0 w 4038600"/>
              <a:gd name="connsiteY4" fmla="*/ 255524 h 511047"/>
              <a:gd name="connsiteX5" fmla="*/ 137921 w 4038600"/>
              <a:gd name="connsiteY5" fmla="*/ 0 h 51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8600" h="511047">
                <a:moveTo>
                  <a:pt x="137921" y="0"/>
                </a:moveTo>
                <a:lnTo>
                  <a:pt x="4038600" y="0"/>
                </a:lnTo>
                <a:lnTo>
                  <a:pt x="4038600" y="511047"/>
                </a:lnTo>
                <a:lnTo>
                  <a:pt x="137921" y="511047"/>
                </a:lnTo>
                <a:lnTo>
                  <a:pt x="0" y="255524"/>
                </a:lnTo>
                <a:lnTo>
                  <a:pt x="137921" y="0"/>
                </a:lnTo>
                <a:close/>
              </a:path>
            </a:pathLst>
          </a:custGeom>
          <a:solidFill>
            <a:srgbClr val="0128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tr-TR" dirty="0"/>
          </a:p>
        </p:txBody>
      </p:sp>
      <p:pic>
        <p:nvPicPr>
          <p:cNvPr id="3" name="Picture 2">
            <a:extLst>
              <a:ext uri="{FF2B5EF4-FFF2-40B4-BE49-F238E27FC236}">
                <a16:creationId xmlns:a16="http://schemas.microsoft.com/office/drawing/2014/main" id="{9000E3A3-59A2-9E31-012C-BE3BC5BE01FC}"/>
              </a:ext>
            </a:extLst>
          </p:cNvPr>
          <p:cNvPicPr>
            <a:picLocks noChangeAspect="1"/>
          </p:cNvPicPr>
          <p:nvPr userDrawn="1"/>
        </p:nvPicPr>
        <p:blipFill>
          <a:blip r:embed="rId2"/>
          <a:stretch>
            <a:fillRect/>
          </a:stretch>
        </p:blipFill>
        <p:spPr>
          <a:xfrm>
            <a:off x="352837" y="337905"/>
            <a:ext cx="1396449" cy="785068"/>
          </a:xfrm>
          <a:prstGeom prst="rect">
            <a:avLst/>
          </a:prstGeom>
        </p:spPr>
      </p:pic>
    </p:spTree>
    <p:extLst>
      <p:ext uri="{BB962C8B-B14F-4D97-AF65-F5344CB8AC3E}">
        <p14:creationId xmlns:p14="http://schemas.microsoft.com/office/powerpoint/2010/main" val="352530703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şlıklı İçerik">
    <p:spTree>
      <p:nvGrpSpPr>
        <p:cNvPr id="1" name=""/>
        <p:cNvGrpSpPr/>
        <p:nvPr/>
      </p:nvGrpSpPr>
      <p:grpSpPr>
        <a:xfrm>
          <a:off x="0" y="0"/>
          <a:ext cx="0" cy="0"/>
          <a:chOff x="0" y="0"/>
          <a:chExt cx="0" cy="0"/>
        </a:xfrm>
      </p:grpSpPr>
      <p:sp>
        <p:nvSpPr>
          <p:cNvPr id="9" name="Serbest Form: Şekil 12">
            <a:extLst>
              <a:ext uri="{FF2B5EF4-FFF2-40B4-BE49-F238E27FC236}">
                <a16:creationId xmlns:a16="http://schemas.microsoft.com/office/drawing/2014/main" id="{6B48B561-3DCA-064F-76D5-189BBDB9E0AD}"/>
              </a:ext>
            </a:extLst>
          </p:cNvPr>
          <p:cNvSpPr/>
          <p:nvPr userDrawn="1"/>
        </p:nvSpPr>
        <p:spPr>
          <a:xfrm>
            <a:off x="7474621" y="474917"/>
            <a:ext cx="4926227" cy="511047"/>
          </a:xfrm>
          <a:custGeom>
            <a:avLst/>
            <a:gdLst>
              <a:gd name="connsiteX0" fmla="*/ 137921 w 4038600"/>
              <a:gd name="connsiteY0" fmla="*/ 0 h 511047"/>
              <a:gd name="connsiteX1" fmla="*/ 4038600 w 4038600"/>
              <a:gd name="connsiteY1" fmla="*/ 0 h 511047"/>
              <a:gd name="connsiteX2" fmla="*/ 4038600 w 4038600"/>
              <a:gd name="connsiteY2" fmla="*/ 511047 h 511047"/>
              <a:gd name="connsiteX3" fmla="*/ 137921 w 4038600"/>
              <a:gd name="connsiteY3" fmla="*/ 511047 h 511047"/>
              <a:gd name="connsiteX4" fmla="*/ 0 w 4038600"/>
              <a:gd name="connsiteY4" fmla="*/ 255524 h 511047"/>
              <a:gd name="connsiteX5" fmla="*/ 137921 w 4038600"/>
              <a:gd name="connsiteY5" fmla="*/ 0 h 51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8600" h="511047">
                <a:moveTo>
                  <a:pt x="137921" y="0"/>
                </a:moveTo>
                <a:lnTo>
                  <a:pt x="4038600" y="0"/>
                </a:lnTo>
                <a:lnTo>
                  <a:pt x="4038600" y="511047"/>
                </a:lnTo>
                <a:lnTo>
                  <a:pt x="137921" y="511047"/>
                </a:lnTo>
                <a:lnTo>
                  <a:pt x="0" y="255524"/>
                </a:lnTo>
                <a:lnTo>
                  <a:pt x="137921" y="0"/>
                </a:lnTo>
                <a:close/>
              </a:path>
            </a:pathLst>
          </a:custGeom>
          <a:solidFill>
            <a:srgbClr val="0128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tr-TR" dirty="0"/>
          </a:p>
        </p:txBody>
      </p:sp>
      <p:pic>
        <p:nvPicPr>
          <p:cNvPr id="3" name="Picture 2">
            <a:extLst>
              <a:ext uri="{FF2B5EF4-FFF2-40B4-BE49-F238E27FC236}">
                <a16:creationId xmlns:a16="http://schemas.microsoft.com/office/drawing/2014/main" id="{72890A2D-C58B-F9FA-DB75-7B853F29061E}"/>
              </a:ext>
            </a:extLst>
          </p:cNvPr>
          <p:cNvPicPr>
            <a:picLocks noChangeAspect="1"/>
          </p:cNvPicPr>
          <p:nvPr userDrawn="1"/>
        </p:nvPicPr>
        <p:blipFill>
          <a:blip r:embed="rId2"/>
          <a:stretch>
            <a:fillRect/>
          </a:stretch>
        </p:blipFill>
        <p:spPr>
          <a:xfrm>
            <a:off x="352837" y="337905"/>
            <a:ext cx="1396449" cy="785068"/>
          </a:xfrm>
          <a:prstGeom prst="rect">
            <a:avLst/>
          </a:prstGeom>
        </p:spPr>
      </p:pic>
    </p:spTree>
    <p:extLst>
      <p:ext uri="{BB962C8B-B14F-4D97-AF65-F5344CB8AC3E}">
        <p14:creationId xmlns:p14="http://schemas.microsoft.com/office/powerpoint/2010/main" val="838152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şlıklı Resim">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AB56F4-AD76-6F23-90D0-2E430401ABD0}"/>
              </a:ext>
            </a:extLst>
          </p:cNvPr>
          <p:cNvPicPr>
            <a:picLocks noChangeAspect="1"/>
          </p:cNvPicPr>
          <p:nvPr userDrawn="1"/>
        </p:nvPicPr>
        <p:blipFill>
          <a:blip r:embed="rId2"/>
          <a:stretch>
            <a:fillRect/>
          </a:stretch>
        </p:blipFill>
        <p:spPr>
          <a:xfrm>
            <a:off x="5077238" y="781312"/>
            <a:ext cx="2037523" cy="1145473"/>
          </a:xfrm>
          <a:prstGeom prst="rect">
            <a:avLst/>
          </a:prstGeom>
        </p:spPr>
      </p:pic>
    </p:spTree>
    <p:extLst>
      <p:ext uri="{BB962C8B-B14F-4D97-AF65-F5344CB8AC3E}">
        <p14:creationId xmlns:p14="http://schemas.microsoft.com/office/powerpoint/2010/main" val="4222136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3335444E-53CF-0493-F065-253DE939741F}"/>
              </a:ext>
            </a:extLst>
          </p:cNvPr>
          <p:cNvPicPr>
            <a:picLocks noChangeAspect="1"/>
          </p:cNvPicPr>
          <p:nvPr userDrawn="1"/>
        </p:nvPicPr>
        <p:blipFill>
          <a:blip r:embed="rId9"/>
          <a:stretch>
            <a:fillRect/>
          </a:stretch>
        </p:blipFill>
        <p:spPr>
          <a:xfrm>
            <a:off x="794" y="1"/>
            <a:ext cx="12191206" cy="6858447"/>
          </a:xfrm>
          <a:prstGeom prst="rect">
            <a:avLst/>
          </a:prstGeom>
        </p:spPr>
      </p:pic>
    </p:spTree>
    <p:extLst>
      <p:ext uri="{BB962C8B-B14F-4D97-AF65-F5344CB8AC3E}">
        <p14:creationId xmlns:p14="http://schemas.microsoft.com/office/powerpoint/2010/main" val="3995178303"/>
      </p:ext>
    </p:extLst>
  </p:cSld>
  <p:clrMap bg1="lt1" tx1="dk1" bg2="lt2" tx2="dk2" accent1="accent1" accent2="accent2" accent3="accent3" accent4="accent4" accent5="accent5" accent6="accent6" hlink="hlink" folHlink="folHlink"/>
  <p:sldLayoutIdLst>
    <p:sldLayoutId id="2147484141" r:id="rId1"/>
    <p:sldLayoutId id="2147484144" r:id="rId2"/>
    <p:sldLayoutId id="2147484151" r:id="rId3"/>
    <p:sldLayoutId id="2147484146" r:id="rId4"/>
    <p:sldLayoutId id="2147484147" r:id="rId5"/>
    <p:sldLayoutId id="2147484148" r:id="rId6"/>
    <p:sldLayoutId id="214748414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53EF0E96-9262-B578-FD5E-849D180DD9E7}"/>
              </a:ext>
            </a:extLst>
          </p:cNvPr>
          <p:cNvSpPr txBox="1"/>
          <p:nvPr/>
        </p:nvSpPr>
        <p:spPr>
          <a:xfrm>
            <a:off x="2048256" y="2571708"/>
            <a:ext cx="8010144" cy="861774"/>
          </a:xfrm>
          <a:prstGeom prst="rect">
            <a:avLst/>
          </a:prstGeom>
          <a:noFill/>
        </p:spPr>
        <p:txBody>
          <a:bodyPr wrap="square" rtlCol="0" anchor="ctr">
            <a:spAutoFit/>
          </a:bodyPr>
          <a:lstStyle/>
          <a:p>
            <a:pPr algn="ctr"/>
            <a:r>
              <a:rPr lang="en-US" sz="5000" b="1" dirty="0">
                <a:solidFill>
                  <a:srgbClr val="012855"/>
                </a:solidFill>
                <a:latin typeface="Helvetica" pitchFamily="2" charset="0"/>
              </a:rPr>
              <a:t>Project Title</a:t>
            </a:r>
            <a:endParaRPr lang="tr-TR" sz="5000" b="1" dirty="0">
              <a:solidFill>
                <a:srgbClr val="012855"/>
              </a:solidFill>
              <a:latin typeface="Helvetica" pitchFamily="2" charset="0"/>
            </a:endParaRPr>
          </a:p>
        </p:txBody>
      </p:sp>
      <p:sp>
        <p:nvSpPr>
          <p:cNvPr id="3" name="Metin kutusu 2">
            <a:extLst>
              <a:ext uri="{FF2B5EF4-FFF2-40B4-BE49-F238E27FC236}">
                <a16:creationId xmlns:a16="http://schemas.microsoft.com/office/drawing/2014/main" id="{7E6A8A9F-8EE3-0A8E-A6D4-55A941C78445}"/>
              </a:ext>
            </a:extLst>
          </p:cNvPr>
          <p:cNvSpPr txBox="1"/>
          <p:nvPr/>
        </p:nvSpPr>
        <p:spPr>
          <a:xfrm>
            <a:off x="4017017" y="6365524"/>
            <a:ext cx="4157965" cy="400110"/>
          </a:xfrm>
          <a:prstGeom prst="rect">
            <a:avLst/>
          </a:prstGeom>
          <a:noFill/>
        </p:spPr>
        <p:txBody>
          <a:bodyPr wrap="square" rtlCol="0" anchor="ctr">
            <a:spAutoFit/>
          </a:bodyPr>
          <a:lstStyle/>
          <a:p>
            <a:pPr algn="ctr"/>
            <a:r>
              <a:rPr lang="tr-TR" sz="2000" dirty="0">
                <a:solidFill>
                  <a:srgbClr val="012855"/>
                </a:solidFill>
                <a:latin typeface="Helvetica Light" panose="020B0403020202020204" pitchFamily="34" charset="0"/>
              </a:rPr>
              <a:t>??.??.202</a:t>
            </a:r>
            <a:r>
              <a:rPr lang="en-US" sz="2000" dirty="0">
                <a:solidFill>
                  <a:srgbClr val="012855"/>
                </a:solidFill>
                <a:latin typeface="Helvetica Light" panose="020B0403020202020204" pitchFamily="34" charset="0"/>
              </a:rPr>
              <a:t>5</a:t>
            </a:r>
            <a:endParaRPr lang="tr-TR" sz="2000" dirty="0">
              <a:solidFill>
                <a:srgbClr val="012855"/>
              </a:solidFill>
              <a:latin typeface="Helvetica Light" panose="020B0403020202020204" pitchFamily="34" charset="0"/>
            </a:endParaRPr>
          </a:p>
        </p:txBody>
      </p:sp>
      <p:sp>
        <p:nvSpPr>
          <p:cNvPr id="4" name="Metin kutusu 3">
            <a:extLst>
              <a:ext uri="{FF2B5EF4-FFF2-40B4-BE49-F238E27FC236}">
                <a16:creationId xmlns:a16="http://schemas.microsoft.com/office/drawing/2014/main" id="{76CC2FF8-8855-09C8-DA57-95A1C90806F5}"/>
              </a:ext>
            </a:extLst>
          </p:cNvPr>
          <p:cNvSpPr txBox="1"/>
          <p:nvPr/>
        </p:nvSpPr>
        <p:spPr>
          <a:xfrm>
            <a:off x="4186961" y="3595535"/>
            <a:ext cx="3732733" cy="2862322"/>
          </a:xfrm>
          <a:prstGeom prst="rect">
            <a:avLst/>
          </a:prstGeom>
          <a:noFill/>
        </p:spPr>
        <p:txBody>
          <a:bodyPr wrap="square" rtlCol="0" anchor="ctr">
            <a:spAutoFit/>
          </a:bodyPr>
          <a:lstStyle/>
          <a:p>
            <a:pPr algn="ctr"/>
            <a:r>
              <a:rPr lang="en-US" sz="2000" b="1" dirty="0">
                <a:solidFill>
                  <a:srgbClr val="012855"/>
                </a:solidFill>
                <a:latin typeface="Helvetica" pitchFamily="2" charset="0"/>
              </a:rPr>
              <a:t>Thesis Advisor:</a:t>
            </a:r>
          </a:p>
          <a:p>
            <a:pPr algn="ctr"/>
            <a:r>
              <a:rPr lang="en-US" sz="2000" b="1" dirty="0">
                <a:solidFill>
                  <a:srgbClr val="012855"/>
                </a:solidFill>
                <a:latin typeface="Helvetica" pitchFamily="2" charset="0"/>
              </a:rPr>
              <a:t> </a:t>
            </a:r>
          </a:p>
          <a:p>
            <a:pPr algn="ctr"/>
            <a:r>
              <a:rPr lang="en-US" sz="2000" b="1" dirty="0">
                <a:solidFill>
                  <a:srgbClr val="012855"/>
                </a:solidFill>
                <a:latin typeface="Helvetica" pitchFamily="2" charset="0"/>
              </a:rPr>
              <a:t>Student 1</a:t>
            </a:r>
          </a:p>
          <a:p>
            <a:pPr algn="ctr"/>
            <a:r>
              <a:rPr lang="en-US" sz="2000" b="1" dirty="0">
                <a:solidFill>
                  <a:srgbClr val="012855"/>
                </a:solidFill>
                <a:latin typeface="Helvetica" pitchFamily="2" charset="0"/>
              </a:rPr>
              <a:t>Student 1 Number</a:t>
            </a:r>
          </a:p>
          <a:p>
            <a:pPr algn="ctr"/>
            <a:r>
              <a:rPr lang="en-US" sz="2000" b="1" dirty="0">
                <a:solidFill>
                  <a:srgbClr val="012855"/>
                </a:solidFill>
                <a:latin typeface="Helvetica" pitchFamily="2" charset="0"/>
              </a:rPr>
              <a:t>Student 2</a:t>
            </a:r>
          </a:p>
          <a:p>
            <a:pPr algn="ctr"/>
            <a:r>
              <a:rPr lang="en-US" sz="2000" b="1" dirty="0">
                <a:solidFill>
                  <a:srgbClr val="012855"/>
                </a:solidFill>
                <a:latin typeface="Helvetica" pitchFamily="2" charset="0"/>
              </a:rPr>
              <a:t>Student 2 Number</a:t>
            </a:r>
          </a:p>
          <a:p>
            <a:pPr algn="ctr"/>
            <a:r>
              <a:rPr lang="en-US" sz="2000" b="1" dirty="0">
                <a:solidFill>
                  <a:srgbClr val="012855"/>
                </a:solidFill>
                <a:latin typeface="Helvetica" pitchFamily="2" charset="0"/>
              </a:rPr>
              <a:t>Student 3</a:t>
            </a:r>
          </a:p>
          <a:p>
            <a:pPr algn="ctr"/>
            <a:r>
              <a:rPr lang="en-US" sz="2000" b="1" dirty="0">
                <a:solidFill>
                  <a:srgbClr val="012855"/>
                </a:solidFill>
                <a:latin typeface="Helvetica" pitchFamily="2" charset="0"/>
              </a:rPr>
              <a:t>Student 3 Number</a:t>
            </a:r>
          </a:p>
          <a:p>
            <a:pPr algn="ctr"/>
            <a:endParaRPr lang="tr-TR" sz="2000" b="1" dirty="0">
              <a:solidFill>
                <a:srgbClr val="012855"/>
              </a:solidFill>
              <a:latin typeface="Helvetica" pitchFamily="2" charset="0"/>
            </a:endParaRPr>
          </a:p>
        </p:txBody>
      </p:sp>
    </p:spTree>
    <p:extLst>
      <p:ext uri="{BB962C8B-B14F-4D97-AF65-F5344CB8AC3E}">
        <p14:creationId xmlns:p14="http://schemas.microsoft.com/office/powerpoint/2010/main" val="1343456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C6522129-3A3B-9752-BF80-D5855E942B89}"/>
              </a:ext>
            </a:extLst>
          </p:cNvPr>
          <p:cNvSpPr txBox="1"/>
          <p:nvPr/>
        </p:nvSpPr>
        <p:spPr>
          <a:xfrm>
            <a:off x="7702929" y="545040"/>
            <a:ext cx="4590552" cy="461665"/>
          </a:xfrm>
          <a:prstGeom prst="rect">
            <a:avLst/>
          </a:prstGeom>
          <a:noFill/>
        </p:spPr>
        <p:txBody>
          <a:bodyPr wrap="none" rtlCol="0">
            <a:spAutoFit/>
          </a:bodyPr>
          <a:lstStyle/>
          <a:p>
            <a:r>
              <a:rPr lang="tr-TR" sz="2400" dirty="0">
                <a:solidFill>
                  <a:schemeClr val="bg1"/>
                </a:solidFill>
                <a:latin typeface="Helvetica" pitchFamily="2" charset="0"/>
              </a:rPr>
              <a:t>DEVELOPMENT PLAN (NEXT) </a:t>
            </a:r>
          </a:p>
        </p:txBody>
      </p:sp>
      <p:sp>
        <p:nvSpPr>
          <p:cNvPr id="6" name="Metin kutusu 3">
            <a:extLst>
              <a:ext uri="{FF2B5EF4-FFF2-40B4-BE49-F238E27FC236}">
                <a16:creationId xmlns:a16="http://schemas.microsoft.com/office/drawing/2014/main" id="{0D03977F-04B3-403B-9914-A2E21FAA2779}"/>
              </a:ext>
            </a:extLst>
          </p:cNvPr>
          <p:cNvSpPr txBox="1"/>
          <p:nvPr/>
        </p:nvSpPr>
        <p:spPr>
          <a:xfrm>
            <a:off x="768095" y="1357972"/>
            <a:ext cx="10492113" cy="369332"/>
          </a:xfrm>
          <a:prstGeom prst="rect">
            <a:avLst/>
          </a:prstGeom>
          <a:noFill/>
        </p:spPr>
        <p:txBody>
          <a:bodyPr wrap="square" rtlCol="0">
            <a:spAutoFit/>
          </a:bodyPr>
          <a:lstStyle/>
          <a:p>
            <a:pPr marL="285750" lvl="0" indent="-285750">
              <a:spcBef>
                <a:spcPts val="600"/>
              </a:spcBef>
              <a:spcAft>
                <a:spcPts val="600"/>
              </a:spcAft>
              <a:buFont typeface="Arial" panose="020B0604020202020204" pitchFamily="34" charset="0"/>
              <a:buChar char="•"/>
              <a:defRPr/>
            </a:pPr>
            <a:r>
              <a:rPr lang="en-US" dirty="0">
                <a:solidFill>
                  <a:srgbClr val="022756"/>
                </a:solidFill>
                <a:latin typeface="Helvetica" pitchFamily="2" charset="0"/>
              </a:rPr>
              <a:t>Work Package 1: </a:t>
            </a:r>
          </a:p>
        </p:txBody>
      </p:sp>
      <p:graphicFrame>
        <p:nvGraphicFramePr>
          <p:cNvPr id="8" name="Table 7">
            <a:extLst>
              <a:ext uri="{FF2B5EF4-FFF2-40B4-BE49-F238E27FC236}">
                <a16:creationId xmlns:a16="http://schemas.microsoft.com/office/drawing/2014/main" id="{17FF7C36-3FEC-422C-86B9-EEE5C8572106}"/>
              </a:ext>
            </a:extLst>
          </p:cNvPr>
          <p:cNvGraphicFramePr>
            <a:graphicFrameLocks noGrp="1"/>
          </p:cNvGraphicFramePr>
          <p:nvPr>
            <p:extLst>
              <p:ext uri="{D42A27DB-BD31-4B8C-83A1-F6EECF244321}">
                <p14:modId xmlns:p14="http://schemas.microsoft.com/office/powerpoint/2010/main" val="2600228724"/>
              </p:ext>
            </p:extLst>
          </p:nvPr>
        </p:nvGraphicFramePr>
        <p:xfrm>
          <a:off x="8095690" y="5747585"/>
          <a:ext cx="3969308" cy="998982"/>
        </p:xfrm>
        <a:graphic>
          <a:graphicData uri="http://schemas.openxmlformats.org/drawingml/2006/table">
            <a:tbl>
              <a:tblPr firstRow="1" firstCol="1" bandRow="1">
                <a:tableStyleId>{5C22544A-7EE6-4342-B048-85BDC9FD1C3A}</a:tableStyleId>
              </a:tblPr>
              <a:tblGrid>
                <a:gridCol w="422002">
                  <a:extLst>
                    <a:ext uri="{9D8B030D-6E8A-4147-A177-3AD203B41FA5}">
                      <a16:colId xmlns:a16="http://schemas.microsoft.com/office/drawing/2014/main" val="2181625872"/>
                    </a:ext>
                  </a:extLst>
                </a:gridCol>
                <a:gridCol w="253379">
                  <a:extLst>
                    <a:ext uri="{9D8B030D-6E8A-4147-A177-3AD203B41FA5}">
                      <a16:colId xmlns:a16="http://schemas.microsoft.com/office/drawing/2014/main" val="1588725044"/>
                    </a:ext>
                  </a:extLst>
                </a:gridCol>
                <a:gridCol w="253379">
                  <a:extLst>
                    <a:ext uri="{9D8B030D-6E8A-4147-A177-3AD203B41FA5}">
                      <a16:colId xmlns:a16="http://schemas.microsoft.com/office/drawing/2014/main" val="1956617084"/>
                    </a:ext>
                  </a:extLst>
                </a:gridCol>
                <a:gridCol w="253379">
                  <a:extLst>
                    <a:ext uri="{9D8B030D-6E8A-4147-A177-3AD203B41FA5}">
                      <a16:colId xmlns:a16="http://schemas.microsoft.com/office/drawing/2014/main" val="508159951"/>
                    </a:ext>
                  </a:extLst>
                </a:gridCol>
                <a:gridCol w="253379">
                  <a:extLst>
                    <a:ext uri="{9D8B030D-6E8A-4147-A177-3AD203B41FA5}">
                      <a16:colId xmlns:a16="http://schemas.microsoft.com/office/drawing/2014/main" val="2796765506"/>
                    </a:ext>
                  </a:extLst>
                </a:gridCol>
                <a:gridCol w="253379">
                  <a:extLst>
                    <a:ext uri="{9D8B030D-6E8A-4147-A177-3AD203B41FA5}">
                      <a16:colId xmlns:a16="http://schemas.microsoft.com/office/drawing/2014/main" val="3281196590"/>
                    </a:ext>
                  </a:extLst>
                </a:gridCol>
                <a:gridCol w="253379">
                  <a:extLst>
                    <a:ext uri="{9D8B030D-6E8A-4147-A177-3AD203B41FA5}">
                      <a16:colId xmlns:a16="http://schemas.microsoft.com/office/drawing/2014/main" val="263997610"/>
                    </a:ext>
                  </a:extLst>
                </a:gridCol>
                <a:gridCol w="253379">
                  <a:extLst>
                    <a:ext uri="{9D8B030D-6E8A-4147-A177-3AD203B41FA5}">
                      <a16:colId xmlns:a16="http://schemas.microsoft.com/office/drawing/2014/main" val="1590126165"/>
                    </a:ext>
                  </a:extLst>
                </a:gridCol>
                <a:gridCol w="253379">
                  <a:extLst>
                    <a:ext uri="{9D8B030D-6E8A-4147-A177-3AD203B41FA5}">
                      <a16:colId xmlns:a16="http://schemas.microsoft.com/office/drawing/2014/main" val="343329982"/>
                    </a:ext>
                  </a:extLst>
                </a:gridCol>
                <a:gridCol w="253379">
                  <a:extLst>
                    <a:ext uri="{9D8B030D-6E8A-4147-A177-3AD203B41FA5}">
                      <a16:colId xmlns:a16="http://schemas.microsoft.com/office/drawing/2014/main" val="1997307022"/>
                    </a:ext>
                  </a:extLst>
                </a:gridCol>
                <a:gridCol w="253379">
                  <a:extLst>
                    <a:ext uri="{9D8B030D-6E8A-4147-A177-3AD203B41FA5}">
                      <a16:colId xmlns:a16="http://schemas.microsoft.com/office/drawing/2014/main" val="2130180723"/>
                    </a:ext>
                  </a:extLst>
                </a:gridCol>
                <a:gridCol w="253379">
                  <a:extLst>
                    <a:ext uri="{9D8B030D-6E8A-4147-A177-3AD203B41FA5}">
                      <a16:colId xmlns:a16="http://schemas.microsoft.com/office/drawing/2014/main" val="1331315838"/>
                    </a:ext>
                  </a:extLst>
                </a:gridCol>
                <a:gridCol w="253379">
                  <a:extLst>
                    <a:ext uri="{9D8B030D-6E8A-4147-A177-3AD203B41FA5}">
                      <a16:colId xmlns:a16="http://schemas.microsoft.com/office/drawing/2014/main" val="1798186933"/>
                    </a:ext>
                  </a:extLst>
                </a:gridCol>
                <a:gridCol w="253379">
                  <a:extLst>
                    <a:ext uri="{9D8B030D-6E8A-4147-A177-3AD203B41FA5}">
                      <a16:colId xmlns:a16="http://schemas.microsoft.com/office/drawing/2014/main" val="3026540140"/>
                    </a:ext>
                  </a:extLst>
                </a:gridCol>
                <a:gridCol w="253379">
                  <a:extLst>
                    <a:ext uri="{9D8B030D-6E8A-4147-A177-3AD203B41FA5}">
                      <a16:colId xmlns:a16="http://schemas.microsoft.com/office/drawing/2014/main" val="369084806"/>
                    </a:ext>
                  </a:extLst>
                </a:gridCol>
              </a:tblGrid>
              <a:tr h="147180">
                <a:tc>
                  <a:txBody>
                    <a:bodyPr/>
                    <a:lstStyle/>
                    <a:p>
                      <a:pPr marL="0" marR="0" algn="ctr">
                        <a:lnSpc>
                          <a:spcPct val="107000"/>
                        </a:lnSpc>
                        <a:spcBef>
                          <a:spcPts val="0"/>
                        </a:spcBef>
                        <a:spcAft>
                          <a:spcPts val="0"/>
                        </a:spcAft>
                      </a:pPr>
                      <a:r>
                        <a:rPr lang="en-US" sz="800" dirty="0">
                          <a:solidFill>
                            <a:schemeClr val="tx1"/>
                          </a:solidFill>
                          <a:effectLst/>
                        </a:rPr>
                        <a:t>WPs/ </a:t>
                      </a:r>
                      <a:r>
                        <a:rPr lang="tr-TR" sz="800" dirty="0">
                          <a:solidFill>
                            <a:schemeClr val="tx1"/>
                          </a:solidFill>
                          <a:effectLst/>
                        </a:rPr>
                        <a:t>Weeks</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tr-TR" sz="800" dirty="0">
                          <a:solidFill>
                            <a:schemeClr val="tx1"/>
                          </a:solidFill>
                          <a:effectLst/>
                        </a:rPr>
                        <a:t>1</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11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12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13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14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2371957"/>
                  </a:ext>
                </a:extLst>
              </a:tr>
              <a:tr h="75539">
                <a:tc>
                  <a:txBody>
                    <a:bodyPr/>
                    <a:lstStyle/>
                    <a:p>
                      <a:pPr marL="0" marR="0">
                        <a:lnSpc>
                          <a:spcPct val="107000"/>
                        </a:lnSpc>
                        <a:spcBef>
                          <a:spcPts val="0"/>
                        </a:spcBef>
                        <a:spcAft>
                          <a:spcPts val="0"/>
                        </a:spcAft>
                      </a:pPr>
                      <a:r>
                        <a:rPr lang="en-US" sz="800" dirty="0">
                          <a:solidFill>
                            <a:schemeClr val="tx1"/>
                          </a:solidFill>
                          <a:effectLst/>
                        </a:rPr>
                        <a:t>WP </a:t>
                      </a:r>
                      <a:r>
                        <a:rPr lang="tr-TR" sz="800" dirty="0">
                          <a:solidFill>
                            <a:schemeClr val="tx1"/>
                          </a:solidFill>
                          <a:effectLst/>
                        </a:rPr>
                        <a:t>1</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tr-TR" sz="800" dirty="0">
                          <a:solidFill>
                            <a:schemeClr val="tx1"/>
                          </a:solidFill>
                          <a:effectLst/>
                        </a:rPr>
                        <a:t> </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8831127"/>
                  </a:ext>
                </a:extLst>
              </a:tr>
              <a:tr h="75539">
                <a:tc>
                  <a:txBody>
                    <a:bodyPr/>
                    <a:lstStyle/>
                    <a:p>
                      <a:pPr marL="0" marR="0">
                        <a:lnSpc>
                          <a:spcPct val="107000"/>
                        </a:lnSpc>
                        <a:spcBef>
                          <a:spcPts val="0"/>
                        </a:spcBef>
                        <a:spcAft>
                          <a:spcPts val="0"/>
                        </a:spcAft>
                      </a:pPr>
                      <a:r>
                        <a:rPr lang="en-US" sz="800" dirty="0">
                          <a:solidFill>
                            <a:schemeClr val="tx1"/>
                          </a:solidFill>
                          <a:effectLst/>
                        </a:rPr>
                        <a:t>WP </a:t>
                      </a:r>
                      <a:r>
                        <a:rPr lang="tr-TR" sz="800" dirty="0">
                          <a:solidFill>
                            <a:schemeClr val="tx1"/>
                          </a:solidFill>
                          <a:effectLst/>
                        </a:rPr>
                        <a:t>2</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tr-TR" sz="800" dirty="0">
                          <a:solidFill>
                            <a:schemeClr val="tx1"/>
                          </a:solidFill>
                          <a:effectLst/>
                        </a:rPr>
                        <a:t> </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242668"/>
                  </a:ext>
                </a:extLst>
              </a:tr>
              <a:tr h="75539">
                <a:tc>
                  <a:txBody>
                    <a:bodyPr/>
                    <a:lstStyle/>
                    <a:p>
                      <a:pPr marL="0" marR="0">
                        <a:lnSpc>
                          <a:spcPct val="107000"/>
                        </a:lnSpc>
                        <a:spcBef>
                          <a:spcPts val="0"/>
                        </a:spcBef>
                        <a:spcAft>
                          <a:spcPts val="0"/>
                        </a:spcAft>
                      </a:pPr>
                      <a:r>
                        <a:rPr lang="en-US" sz="800" dirty="0">
                          <a:solidFill>
                            <a:schemeClr val="tx1"/>
                          </a:solidFill>
                          <a:effectLst/>
                        </a:rPr>
                        <a:t>WP </a:t>
                      </a:r>
                      <a:r>
                        <a:rPr lang="tr-TR" sz="800" dirty="0">
                          <a:solidFill>
                            <a:schemeClr val="tx1"/>
                          </a:solidFill>
                          <a:effectLst/>
                        </a:rPr>
                        <a:t>3</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tr-TR" sz="800" dirty="0">
                          <a:solidFill>
                            <a:schemeClr val="tx1"/>
                          </a:solidFill>
                          <a:effectLst/>
                        </a:rPr>
                        <a:t> </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9123475"/>
                  </a:ext>
                </a:extLst>
              </a:tr>
              <a:tr h="75539">
                <a:tc>
                  <a:txBody>
                    <a:bodyPr/>
                    <a:lstStyle/>
                    <a:p>
                      <a:pPr marL="0" marR="0">
                        <a:lnSpc>
                          <a:spcPct val="107000"/>
                        </a:lnSpc>
                        <a:spcBef>
                          <a:spcPts val="0"/>
                        </a:spcBef>
                        <a:spcAft>
                          <a:spcPts val="0"/>
                        </a:spcAft>
                      </a:pPr>
                      <a:r>
                        <a:rPr lang="en-US" sz="800" dirty="0">
                          <a:solidFill>
                            <a:schemeClr val="tx1"/>
                          </a:solidFill>
                          <a:effectLst/>
                        </a:rPr>
                        <a:t>WP </a:t>
                      </a:r>
                      <a:r>
                        <a:rPr lang="tr-TR" sz="800" dirty="0">
                          <a:solidFill>
                            <a:schemeClr val="tx1"/>
                          </a:solidFill>
                          <a:effectLst/>
                        </a:rPr>
                        <a:t>4</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tr-TR" sz="800" dirty="0">
                          <a:solidFill>
                            <a:schemeClr val="tx1"/>
                          </a:solidFill>
                          <a:effectLst/>
                        </a:rPr>
                        <a:t> </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5959513"/>
                  </a:ext>
                </a:extLst>
              </a:tr>
              <a:tr h="75539">
                <a:tc>
                  <a:txBody>
                    <a:bodyPr/>
                    <a:lstStyle/>
                    <a:p>
                      <a:pPr marL="0" marR="0">
                        <a:lnSpc>
                          <a:spcPct val="107000"/>
                        </a:lnSpc>
                        <a:spcBef>
                          <a:spcPts val="0"/>
                        </a:spcBef>
                        <a:spcAft>
                          <a:spcPts val="0"/>
                        </a:spcAft>
                      </a:pPr>
                      <a:r>
                        <a:rPr lang="en-US" sz="800" dirty="0">
                          <a:solidFill>
                            <a:schemeClr val="tx1"/>
                          </a:solidFill>
                          <a:effectLst/>
                        </a:rPr>
                        <a:t>WP 5</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tr-TR" sz="800" dirty="0">
                          <a:solidFill>
                            <a:schemeClr val="tx1"/>
                          </a:solidFill>
                          <a:effectLst/>
                        </a:rPr>
                        <a:t> </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682091"/>
                  </a:ext>
                </a:extLst>
              </a:tr>
              <a:tr h="74896">
                <a:tc>
                  <a:txBody>
                    <a:bodyPr/>
                    <a:lstStyle/>
                    <a:p>
                      <a:pPr marL="0" marR="0">
                        <a:lnSpc>
                          <a:spcPct val="107000"/>
                        </a:lnSpc>
                        <a:spcBef>
                          <a:spcPts val="0"/>
                        </a:spcBef>
                        <a:spcAft>
                          <a:spcPts val="0"/>
                        </a:spcAft>
                      </a:pPr>
                      <a:r>
                        <a:rPr lang="en-US" sz="800" dirty="0">
                          <a:solidFill>
                            <a:schemeClr val="tx1"/>
                          </a:solidFill>
                          <a:effectLst/>
                        </a:rPr>
                        <a:t>WP 6</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tr-TR" sz="800" dirty="0">
                          <a:solidFill>
                            <a:schemeClr val="tx1"/>
                          </a:solidFill>
                          <a:effectLst/>
                        </a:rPr>
                        <a:t> </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7233421"/>
                  </a:ext>
                </a:extLst>
              </a:tr>
            </a:tbl>
          </a:graphicData>
        </a:graphic>
      </p:graphicFrame>
    </p:spTree>
    <p:extLst>
      <p:ext uri="{BB962C8B-B14F-4D97-AF65-F5344CB8AC3E}">
        <p14:creationId xmlns:p14="http://schemas.microsoft.com/office/powerpoint/2010/main" val="1894641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C6522129-3A3B-9752-BF80-D5855E942B89}"/>
              </a:ext>
            </a:extLst>
          </p:cNvPr>
          <p:cNvSpPr txBox="1"/>
          <p:nvPr/>
        </p:nvSpPr>
        <p:spPr>
          <a:xfrm>
            <a:off x="7702929" y="545040"/>
            <a:ext cx="4590552" cy="461665"/>
          </a:xfrm>
          <a:prstGeom prst="rect">
            <a:avLst/>
          </a:prstGeom>
          <a:noFill/>
        </p:spPr>
        <p:txBody>
          <a:bodyPr wrap="none" rtlCol="0">
            <a:spAutoFit/>
          </a:bodyPr>
          <a:lstStyle/>
          <a:p>
            <a:r>
              <a:rPr lang="tr-TR" sz="2400" dirty="0">
                <a:solidFill>
                  <a:schemeClr val="bg1"/>
                </a:solidFill>
                <a:latin typeface="Helvetica" pitchFamily="2" charset="0"/>
              </a:rPr>
              <a:t>DEVELOPMENT PLAN (NEXT) </a:t>
            </a:r>
          </a:p>
        </p:txBody>
      </p:sp>
      <p:sp>
        <p:nvSpPr>
          <p:cNvPr id="6" name="Metin kutusu 3">
            <a:extLst>
              <a:ext uri="{FF2B5EF4-FFF2-40B4-BE49-F238E27FC236}">
                <a16:creationId xmlns:a16="http://schemas.microsoft.com/office/drawing/2014/main" id="{0D03977F-04B3-403B-9914-A2E21FAA2779}"/>
              </a:ext>
            </a:extLst>
          </p:cNvPr>
          <p:cNvSpPr txBox="1"/>
          <p:nvPr/>
        </p:nvSpPr>
        <p:spPr>
          <a:xfrm>
            <a:off x="768095" y="1357972"/>
            <a:ext cx="10492113" cy="369332"/>
          </a:xfrm>
          <a:prstGeom prst="rect">
            <a:avLst/>
          </a:prstGeom>
          <a:noFill/>
        </p:spPr>
        <p:txBody>
          <a:bodyPr wrap="square" rtlCol="0">
            <a:spAutoFit/>
          </a:bodyPr>
          <a:lstStyle/>
          <a:p>
            <a:pPr marL="285750" lvl="0" indent="-285750">
              <a:spcBef>
                <a:spcPts val="600"/>
              </a:spcBef>
              <a:spcAft>
                <a:spcPts val="600"/>
              </a:spcAft>
              <a:buFont typeface="Arial" panose="020B0604020202020204" pitchFamily="34" charset="0"/>
              <a:buChar char="•"/>
              <a:defRPr/>
            </a:pPr>
            <a:r>
              <a:rPr lang="en-US" dirty="0">
                <a:solidFill>
                  <a:srgbClr val="022756"/>
                </a:solidFill>
                <a:latin typeface="Helvetica" pitchFamily="2" charset="0"/>
              </a:rPr>
              <a:t>Work Package 2: </a:t>
            </a:r>
          </a:p>
        </p:txBody>
      </p:sp>
      <p:graphicFrame>
        <p:nvGraphicFramePr>
          <p:cNvPr id="8" name="Table 7">
            <a:extLst>
              <a:ext uri="{FF2B5EF4-FFF2-40B4-BE49-F238E27FC236}">
                <a16:creationId xmlns:a16="http://schemas.microsoft.com/office/drawing/2014/main" id="{8A44F656-515C-45AF-8D8C-29D23393A4A3}"/>
              </a:ext>
            </a:extLst>
          </p:cNvPr>
          <p:cNvGraphicFramePr>
            <a:graphicFrameLocks noGrp="1"/>
          </p:cNvGraphicFramePr>
          <p:nvPr>
            <p:extLst>
              <p:ext uri="{D42A27DB-BD31-4B8C-83A1-F6EECF244321}">
                <p14:modId xmlns:p14="http://schemas.microsoft.com/office/powerpoint/2010/main" val="2600228724"/>
              </p:ext>
            </p:extLst>
          </p:nvPr>
        </p:nvGraphicFramePr>
        <p:xfrm>
          <a:off x="8095690" y="5747585"/>
          <a:ext cx="3969308" cy="998982"/>
        </p:xfrm>
        <a:graphic>
          <a:graphicData uri="http://schemas.openxmlformats.org/drawingml/2006/table">
            <a:tbl>
              <a:tblPr firstRow="1" firstCol="1" bandRow="1">
                <a:tableStyleId>{5C22544A-7EE6-4342-B048-85BDC9FD1C3A}</a:tableStyleId>
              </a:tblPr>
              <a:tblGrid>
                <a:gridCol w="422002">
                  <a:extLst>
                    <a:ext uri="{9D8B030D-6E8A-4147-A177-3AD203B41FA5}">
                      <a16:colId xmlns:a16="http://schemas.microsoft.com/office/drawing/2014/main" val="2181625872"/>
                    </a:ext>
                  </a:extLst>
                </a:gridCol>
                <a:gridCol w="253379">
                  <a:extLst>
                    <a:ext uri="{9D8B030D-6E8A-4147-A177-3AD203B41FA5}">
                      <a16:colId xmlns:a16="http://schemas.microsoft.com/office/drawing/2014/main" val="1588725044"/>
                    </a:ext>
                  </a:extLst>
                </a:gridCol>
                <a:gridCol w="253379">
                  <a:extLst>
                    <a:ext uri="{9D8B030D-6E8A-4147-A177-3AD203B41FA5}">
                      <a16:colId xmlns:a16="http://schemas.microsoft.com/office/drawing/2014/main" val="1956617084"/>
                    </a:ext>
                  </a:extLst>
                </a:gridCol>
                <a:gridCol w="253379">
                  <a:extLst>
                    <a:ext uri="{9D8B030D-6E8A-4147-A177-3AD203B41FA5}">
                      <a16:colId xmlns:a16="http://schemas.microsoft.com/office/drawing/2014/main" val="508159951"/>
                    </a:ext>
                  </a:extLst>
                </a:gridCol>
                <a:gridCol w="253379">
                  <a:extLst>
                    <a:ext uri="{9D8B030D-6E8A-4147-A177-3AD203B41FA5}">
                      <a16:colId xmlns:a16="http://schemas.microsoft.com/office/drawing/2014/main" val="2796765506"/>
                    </a:ext>
                  </a:extLst>
                </a:gridCol>
                <a:gridCol w="253379">
                  <a:extLst>
                    <a:ext uri="{9D8B030D-6E8A-4147-A177-3AD203B41FA5}">
                      <a16:colId xmlns:a16="http://schemas.microsoft.com/office/drawing/2014/main" val="3281196590"/>
                    </a:ext>
                  </a:extLst>
                </a:gridCol>
                <a:gridCol w="253379">
                  <a:extLst>
                    <a:ext uri="{9D8B030D-6E8A-4147-A177-3AD203B41FA5}">
                      <a16:colId xmlns:a16="http://schemas.microsoft.com/office/drawing/2014/main" val="263997610"/>
                    </a:ext>
                  </a:extLst>
                </a:gridCol>
                <a:gridCol w="253379">
                  <a:extLst>
                    <a:ext uri="{9D8B030D-6E8A-4147-A177-3AD203B41FA5}">
                      <a16:colId xmlns:a16="http://schemas.microsoft.com/office/drawing/2014/main" val="1590126165"/>
                    </a:ext>
                  </a:extLst>
                </a:gridCol>
                <a:gridCol w="253379">
                  <a:extLst>
                    <a:ext uri="{9D8B030D-6E8A-4147-A177-3AD203B41FA5}">
                      <a16:colId xmlns:a16="http://schemas.microsoft.com/office/drawing/2014/main" val="343329982"/>
                    </a:ext>
                  </a:extLst>
                </a:gridCol>
                <a:gridCol w="253379">
                  <a:extLst>
                    <a:ext uri="{9D8B030D-6E8A-4147-A177-3AD203B41FA5}">
                      <a16:colId xmlns:a16="http://schemas.microsoft.com/office/drawing/2014/main" val="1997307022"/>
                    </a:ext>
                  </a:extLst>
                </a:gridCol>
                <a:gridCol w="253379">
                  <a:extLst>
                    <a:ext uri="{9D8B030D-6E8A-4147-A177-3AD203B41FA5}">
                      <a16:colId xmlns:a16="http://schemas.microsoft.com/office/drawing/2014/main" val="2130180723"/>
                    </a:ext>
                  </a:extLst>
                </a:gridCol>
                <a:gridCol w="253379">
                  <a:extLst>
                    <a:ext uri="{9D8B030D-6E8A-4147-A177-3AD203B41FA5}">
                      <a16:colId xmlns:a16="http://schemas.microsoft.com/office/drawing/2014/main" val="1331315838"/>
                    </a:ext>
                  </a:extLst>
                </a:gridCol>
                <a:gridCol w="253379">
                  <a:extLst>
                    <a:ext uri="{9D8B030D-6E8A-4147-A177-3AD203B41FA5}">
                      <a16:colId xmlns:a16="http://schemas.microsoft.com/office/drawing/2014/main" val="1798186933"/>
                    </a:ext>
                  </a:extLst>
                </a:gridCol>
                <a:gridCol w="253379">
                  <a:extLst>
                    <a:ext uri="{9D8B030D-6E8A-4147-A177-3AD203B41FA5}">
                      <a16:colId xmlns:a16="http://schemas.microsoft.com/office/drawing/2014/main" val="3026540140"/>
                    </a:ext>
                  </a:extLst>
                </a:gridCol>
                <a:gridCol w="253379">
                  <a:extLst>
                    <a:ext uri="{9D8B030D-6E8A-4147-A177-3AD203B41FA5}">
                      <a16:colId xmlns:a16="http://schemas.microsoft.com/office/drawing/2014/main" val="369084806"/>
                    </a:ext>
                  </a:extLst>
                </a:gridCol>
              </a:tblGrid>
              <a:tr h="147180">
                <a:tc>
                  <a:txBody>
                    <a:bodyPr/>
                    <a:lstStyle/>
                    <a:p>
                      <a:pPr marL="0" marR="0" algn="ctr">
                        <a:lnSpc>
                          <a:spcPct val="107000"/>
                        </a:lnSpc>
                        <a:spcBef>
                          <a:spcPts val="0"/>
                        </a:spcBef>
                        <a:spcAft>
                          <a:spcPts val="0"/>
                        </a:spcAft>
                      </a:pPr>
                      <a:r>
                        <a:rPr lang="en-US" sz="800" dirty="0">
                          <a:solidFill>
                            <a:schemeClr val="tx1"/>
                          </a:solidFill>
                          <a:effectLst/>
                        </a:rPr>
                        <a:t>WPs/ </a:t>
                      </a:r>
                      <a:r>
                        <a:rPr lang="tr-TR" sz="800" dirty="0">
                          <a:solidFill>
                            <a:schemeClr val="tx1"/>
                          </a:solidFill>
                          <a:effectLst/>
                        </a:rPr>
                        <a:t>Weeks</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tr-TR" sz="800" dirty="0">
                          <a:solidFill>
                            <a:schemeClr val="tx1"/>
                          </a:solidFill>
                          <a:effectLst/>
                        </a:rPr>
                        <a:t>1</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11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12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13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14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2371957"/>
                  </a:ext>
                </a:extLst>
              </a:tr>
              <a:tr h="75539">
                <a:tc>
                  <a:txBody>
                    <a:bodyPr/>
                    <a:lstStyle/>
                    <a:p>
                      <a:pPr marL="0" marR="0">
                        <a:lnSpc>
                          <a:spcPct val="107000"/>
                        </a:lnSpc>
                        <a:spcBef>
                          <a:spcPts val="0"/>
                        </a:spcBef>
                        <a:spcAft>
                          <a:spcPts val="0"/>
                        </a:spcAft>
                      </a:pPr>
                      <a:r>
                        <a:rPr lang="en-US" sz="800" dirty="0">
                          <a:solidFill>
                            <a:schemeClr val="tx1"/>
                          </a:solidFill>
                          <a:effectLst/>
                        </a:rPr>
                        <a:t>WP </a:t>
                      </a:r>
                      <a:r>
                        <a:rPr lang="tr-TR" sz="800" dirty="0">
                          <a:solidFill>
                            <a:schemeClr val="tx1"/>
                          </a:solidFill>
                          <a:effectLst/>
                        </a:rPr>
                        <a:t>1</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tr-TR" sz="800" dirty="0">
                          <a:solidFill>
                            <a:schemeClr val="tx1"/>
                          </a:solidFill>
                          <a:effectLst/>
                        </a:rPr>
                        <a:t> </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8831127"/>
                  </a:ext>
                </a:extLst>
              </a:tr>
              <a:tr h="75539">
                <a:tc>
                  <a:txBody>
                    <a:bodyPr/>
                    <a:lstStyle/>
                    <a:p>
                      <a:pPr marL="0" marR="0">
                        <a:lnSpc>
                          <a:spcPct val="107000"/>
                        </a:lnSpc>
                        <a:spcBef>
                          <a:spcPts val="0"/>
                        </a:spcBef>
                        <a:spcAft>
                          <a:spcPts val="0"/>
                        </a:spcAft>
                      </a:pPr>
                      <a:r>
                        <a:rPr lang="en-US" sz="800" dirty="0">
                          <a:solidFill>
                            <a:schemeClr val="tx1"/>
                          </a:solidFill>
                          <a:effectLst/>
                        </a:rPr>
                        <a:t>WP </a:t>
                      </a:r>
                      <a:r>
                        <a:rPr lang="tr-TR" sz="800" dirty="0">
                          <a:solidFill>
                            <a:schemeClr val="tx1"/>
                          </a:solidFill>
                          <a:effectLst/>
                        </a:rPr>
                        <a:t>2</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tr-TR" sz="800" dirty="0">
                          <a:solidFill>
                            <a:schemeClr val="tx1"/>
                          </a:solidFill>
                          <a:effectLst/>
                        </a:rPr>
                        <a:t> </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242668"/>
                  </a:ext>
                </a:extLst>
              </a:tr>
              <a:tr h="75539">
                <a:tc>
                  <a:txBody>
                    <a:bodyPr/>
                    <a:lstStyle/>
                    <a:p>
                      <a:pPr marL="0" marR="0">
                        <a:lnSpc>
                          <a:spcPct val="107000"/>
                        </a:lnSpc>
                        <a:spcBef>
                          <a:spcPts val="0"/>
                        </a:spcBef>
                        <a:spcAft>
                          <a:spcPts val="0"/>
                        </a:spcAft>
                      </a:pPr>
                      <a:r>
                        <a:rPr lang="en-US" sz="800" dirty="0">
                          <a:solidFill>
                            <a:schemeClr val="tx1"/>
                          </a:solidFill>
                          <a:effectLst/>
                        </a:rPr>
                        <a:t>WP </a:t>
                      </a:r>
                      <a:r>
                        <a:rPr lang="tr-TR" sz="800" dirty="0">
                          <a:solidFill>
                            <a:schemeClr val="tx1"/>
                          </a:solidFill>
                          <a:effectLst/>
                        </a:rPr>
                        <a:t>3</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tr-TR" sz="800" dirty="0">
                          <a:solidFill>
                            <a:schemeClr val="tx1"/>
                          </a:solidFill>
                          <a:effectLst/>
                        </a:rPr>
                        <a:t> </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9123475"/>
                  </a:ext>
                </a:extLst>
              </a:tr>
              <a:tr h="75539">
                <a:tc>
                  <a:txBody>
                    <a:bodyPr/>
                    <a:lstStyle/>
                    <a:p>
                      <a:pPr marL="0" marR="0">
                        <a:lnSpc>
                          <a:spcPct val="107000"/>
                        </a:lnSpc>
                        <a:spcBef>
                          <a:spcPts val="0"/>
                        </a:spcBef>
                        <a:spcAft>
                          <a:spcPts val="0"/>
                        </a:spcAft>
                      </a:pPr>
                      <a:r>
                        <a:rPr lang="en-US" sz="800" dirty="0">
                          <a:solidFill>
                            <a:schemeClr val="tx1"/>
                          </a:solidFill>
                          <a:effectLst/>
                        </a:rPr>
                        <a:t>WP </a:t>
                      </a:r>
                      <a:r>
                        <a:rPr lang="tr-TR" sz="800" dirty="0">
                          <a:solidFill>
                            <a:schemeClr val="tx1"/>
                          </a:solidFill>
                          <a:effectLst/>
                        </a:rPr>
                        <a:t>4</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tr-TR" sz="800" dirty="0">
                          <a:solidFill>
                            <a:schemeClr val="tx1"/>
                          </a:solidFill>
                          <a:effectLst/>
                        </a:rPr>
                        <a:t> </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5959513"/>
                  </a:ext>
                </a:extLst>
              </a:tr>
              <a:tr h="75539">
                <a:tc>
                  <a:txBody>
                    <a:bodyPr/>
                    <a:lstStyle/>
                    <a:p>
                      <a:pPr marL="0" marR="0">
                        <a:lnSpc>
                          <a:spcPct val="107000"/>
                        </a:lnSpc>
                        <a:spcBef>
                          <a:spcPts val="0"/>
                        </a:spcBef>
                        <a:spcAft>
                          <a:spcPts val="0"/>
                        </a:spcAft>
                      </a:pPr>
                      <a:r>
                        <a:rPr lang="en-US" sz="800" dirty="0">
                          <a:solidFill>
                            <a:schemeClr val="tx1"/>
                          </a:solidFill>
                          <a:effectLst/>
                        </a:rPr>
                        <a:t>WP 5</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tr-TR" sz="800" dirty="0">
                          <a:solidFill>
                            <a:schemeClr val="tx1"/>
                          </a:solidFill>
                          <a:effectLst/>
                        </a:rPr>
                        <a:t> </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682091"/>
                  </a:ext>
                </a:extLst>
              </a:tr>
              <a:tr h="74896">
                <a:tc>
                  <a:txBody>
                    <a:bodyPr/>
                    <a:lstStyle/>
                    <a:p>
                      <a:pPr marL="0" marR="0">
                        <a:lnSpc>
                          <a:spcPct val="107000"/>
                        </a:lnSpc>
                        <a:spcBef>
                          <a:spcPts val="0"/>
                        </a:spcBef>
                        <a:spcAft>
                          <a:spcPts val="0"/>
                        </a:spcAft>
                      </a:pPr>
                      <a:r>
                        <a:rPr lang="en-US" sz="800" dirty="0">
                          <a:solidFill>
                            <a:schemeClr val="tx1"/>
                          </a:solidFill>
                          <a:effectLst/>
                        </a:rPr>
                        <a:t>WP 6</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tr-TR" sz="800" dirty="0">
                          <a:solidFill>
                            <a:schemeClr val="tx1"/>
                          </a:solidFill>
                          <a:effectLst/>
                        </a:rPr>
                        <a:t> </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7233421"/>
                  </a:ext>
                </a:extLst>
              </a:tr>
            </a:tbl>
          </a:graphicData>
        </a:graphic>
      </p:graphicFrame>
    </p:spTree>
    <p:extLst>
      <p:ext uri="{BB962C8B-B14F-4D97-AF65-F5344CB8AC3E}">
        <p14:creationId xmlns:p14="http://schemas.microsoft.com/office/powerpoint/2010/main" val="1739334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C6522129-3A3B-9752-BF80-D5855E942B89}"/>
              </a:ext>
            </a:extLst>
          </p:cNvPr>
          <p:cNvSpPr txBox="1"/>
          <p:nvPr/>
        </p:nvSpPr>
        <p:spPr>
          <a:xfrm>
            <a:off x="7702929" y="545040"/>
            <a:ext cx="4590552" cy="461665"/>
          </a:xfrm>
          <a:prstGeom prst="rect">
            <a:avLst/>
          </a:prstGeom>
          <a:noFill/>
        </p:spPr>
        <p:txBody>
          <a:bodyPr wrap="none" rtlCol="0">
            <a:spAutoFit/>
          </a:bodyPr>
          <a:lstStyle/>
          <a:p>
            <a:r>
              <a:rPr lang="tr-TR" sz="2400" dirty="0">
                <a:solidFill>
                  <a:schemeClr val="bg1"/>
                </a:solidFill>
                <a:latin typeface="Helvetica" pitchFamily="2" charset="0"/>
              </a:rPr>
              <a:t>DEVELOPMENT PLAN (NEXT) </a:t>
            </a:r>
          </a:p>
        </p:txBody>
      </p:sp>
      <p:sp>
        <p:nvSpPr>
          <p:cNvPr id="6" name="Metin kutusu 3">
            <a:extLst>
              <a:ext uri="{FF2B5EF4-FFF2-40B4-BE49-F238E27FC236}">
                <a16:creationId xmlns:a16="http://schemas.microsoft.com/office/drawing/2014/main" id="{0D03977F-04B3-403B-9914-A2E21FAA2779}"/>
              </a:ext>
            </a:extLst>
          </p:cNvPr>
          <p:cNvSpPr txBox="1"/>
          <p:nvPr/>
        </p:nvSpPr>
        <p:spPr>
          <a:xfrm>
            <a:off x="768095" y="1357972"/>
            <a:ext cx="10492113" cy="369332"/>
          </a:xfrm>
          <a:prstGeom prst="rect">
            <a:avLst/>
          </a:prstGeom>
          <a:noFill/>
        </p:spPr>
        <p:txBody>
          <a:bodyPr wrap="square" rtlCol="0">
            <a:spAutoFit/>
          </a:bodyPr>
          <a:lstStyle/>
          <a:p>
            <a:pPr marL="285750" lvl="0" indent="-285750">
              <a:spcBef>
                <a:spcPts val="600"/>
              </a:spcBef>
              <a:spcAft>
                <a:spcPts val="600"/>
              </a:spcAft>
              <a:buFont typeface="Arial" panose="020B0604020202020204" pitchFamily="34" charset="0"/>
              <a:buChar char="•"/>
              <a:defRPr/>
            </a:pPr>
            <a:r>
              <a:rPr lang="en-US" dirty="0">
                <a:solidFill>
                  <a:srgbClr val="022756"/>
                </a:solidFill>
                <a:latin typeface="Helvetica" pitchFamily="2" charset="0"/>
              </a:rPr>
              <a:t>Work Package 3: You may adjust the number of work packages as needed.</a:t>
            </a:r>
          </a:p>
        </p:txBody>
      </p:sp>
      <p:graphicFrame>
        <p:nvGraphicFramePr>
          <p:cNvPr id="5" name="Table 4">
            <a:extLst>
              <a:ext uri="{FF2B5EF4-FFF2-40B4-BE49-F238E27FC236}">
                <a16:creationId xmlns:a16="http://schemas.microsoft.com/office/drawing/2014/main" id="{0236F2FC-A95A-45E2-95D0-7987FED0AE7C}"/>
              </a:ext>
            </a:extLst>
          </p:cNvPr>
          <p:cNvGraphicFramePr>
            <a:graphicFrameLocks noGrp="1"/>
          </p:cNvGraphicFramePr>
          <p:nvPr>
            <p:extLst>
              <p:ext uri="{D42A27DB-BD31-4B8C-83A1-F6EECF244321}">
                <p14:modId xmlns:p14="http://schemas.microsoft.com/office/powerpoint/2010/main" val="1881233532"/>
              </p:ext>
            </p:extLst>
          </p:nvPr>
        </p:nvGraphicFramePr>
        <p:xfrm>
          <a:off x="8095690" y="5747585"/>
          <a:ext cx="3969308" cy="998982"/>
        </p:xfrm>
        <a:graphic>
          <a:graphicData uri="http://schemas.openxmlformats.org/drawingml/2006/table">
            <a:tbl>
              <a:tblPr firstRow="1" firstCol="1" bandRow="1">
                <a:tableStyleId>{5C22544A-7EE6-4342-B048-85BDC9FD1C3A}</a:tableStyleId>
              </a:tblPr>
              <a:tblGrid>
                <a:gridCol w="422002">
                  <a:extLst>
                    <a:ext uri="{9D8B030D-6E8A-4147-A177-3AD203B41FA5}">
                      <a16:colId xmlns:a16="http://schemas.microsoft.com/office/drawing/2014/main" val="2181625872"/>
                    </a:ext>
                  </a:extLst>
                </a:gridCol>
                <a:gridCol w="253379">
                  <a:extLst>
                    <a:ext uri="{9D8B030D-6E8A-4147-A177-3AD203B41FA5}">
                      <a16:colId xmlns:a16="http://schemas.microsoft.com/office/drawing/2014/main" val="1588725044"/>
                    </a:ext>
                  </a:extLst>
                </a:gridCol>
                <a:gridCol w="253379">
                  <a:extLst>
                    <a:ext uri="{9D8B030D-6E8A-4147-A177-3AD203B41FA5}">
                      <a16:colId xmlns:a16="http://schemas.microsoft.com/office/drawing/2014/main" val="1956617084"/>
                    </a:ext>
                  </a:extLst>
                </a:gridCol>
                <a:gridCol w="253379">
                  <a:extLst>
                    <a:ext uri="{9D8B030D-6E8A-4147-A177-3AD203B41FA5}">
                      <a16:colId xmlns:a16="http://schemas.microsoft.com/office/drawing/2014/main" val="508159951"/>
                    </a:ext>
                  </a:extLst>
                </a:gridCol>
                <a:gridCol w="253379">
                  <a:extLst>
                    <a:ext uri="{9D8B030D-6E8A-4147-A177-3AD203B41FA5}">
                      <a16:colId xmlns:a16="http://schemas.microsoft.com/office/drawing/2014/main" val="2796765506"/>
                    </a:ext>
                  </a:extLst>
                </a:gridCol>
                <a:gridCol w="253379">
                  <a:extLst>
                    <a:ext uri="{9D8B030D-6E8A-4147-A177-3AD203B41FA5}">
                      <a16:colId xmlns:a16="http://schemas.microsoft.com/office/drawing/2014/main" val="3281196590"/>
                    </a:ext>
                  </a:extLst>
                </a:gridCol>
                <a:gridCol w="253379">
                  <a:extLst>
                    <a:ext uri="{9D8B030D-6E8A-4147-A177-3AD203B41FA5}">
                      <a16:colId xmlns:a16="http://schemas.microsoft.com/office/drawing/2014/main" val="263997610"/>
                    </a:ext>
                  </a:extLst>
                </a:gridCol>
                <a:gridCol w="253379">
                  <a:extLst>
                    <a:ext uri="{9D8B030D-6E8A-4147-A177-3AD203B41FA5}">
                      <a16:colId xmlns:a16="http://schemas.microsoft.com/office/drawing/2014/main" val="1590126165"/>
                    </a:ext>
                  </a:extLst>
                </a:gridCol>
                <a:gridCol w="253379">
                  <a:extLst>
                    <a:ext uri="{9D8B030D-6E8A-4147-A177-3AD203B41FA5}">
                      <a16:colId xmlns:a16="http://schemas.microsoft.com/office/drawing/2014/main" val="343329982"/>
                    </a:ext>
                  </a:extLst>
                </a:gridCol>
                <a:gridCol w="253379">
                  <a:extLst>
                    <a:ext uri="{9D8B030D-6E8A-4147-A177-3AD203B41FA5}">
                      <a16:colId xmlns:a16="http://schemas.microsoft.com/office/drawing/2014/main" val="1997307022"/>
                    </a:ext>
                  </a:extLst>
                </a:gridCol>
                <a:gridCol w="253379">
                  <a:extLst>
                    <a:ext uri="{9D8B030D-6E8A-4147-A177-3AD203B41FA5}">
                      <a16:colId xmlns:a16="http://schemas.microsoft.com/office/drawing/2014/main" val="2130180723"/>
                    </a:ext>
                  </a:extLst>
                </a:gridCol>
                <a:gridCol w="253379">
                  <a:extLst>
                    <a:ext uri="{9D8B030D-6E8A-4147-A177-3AD203B41FA5}">
                      <a16:colId xmlns:a16="http://schemas.microsoft.com/office/drawing/2014/main" val="1331315838"/>
                    </a:ext>
                  </a:extLst>
                </a:gridCol>
                <a:gridCol w="253379">
                  <a:extLst>
                    <a:ext uri="{9D8B030D-6E8A-4147-A177-3AD203B41FA5}">
                      <a16:colId xmlns:a16="http://schemas.microsoft.com/office/drawing/2014/main" val="1798186933"/>
                    </a:ext>
                  </a:extLst>
                </a:gridCol>
                <a:gridCol w="253379">
                  <a:extLst>
                    <a:ext uri="{9D8B030D-6E8A-4147-A177-3AD203B41FA5}">
                      <a16:colId xmlns:a16="http://schemas.microsoft.com/office/drawing/2014/main" val="3026540140"/>
                    </a:ext>
                  </a:extLst>
                </a:gridCol>
                <a:gridCol w="253379">
                  <a:extLst>
                    <a:ext uri="{9D8B030D-6E8A-4147-A177-3AD203B41FA5}">
                      <a16:colId xmlns:a16="http://schemas.microsoft.com/office/drawing/2014/main" val="369084806"/>
                    </a:ext>
                  </a:extLst>
                </a:gridCol>
              </a:tblGrid>
              <a:tr h="147180">
                <a:tc>
                  <a:txBody>
                    <a:bodyPr/>
                    <a:lstStyle/>
                    <a:p>
                      <a:pPr marL="0" marR="0" algn="ctr">
                        <a:lnSpc>
                          <a:spcPct val="107000"/>
                        </a:lnSpc>
                        <a:spcBef>
                          <a:spcPts val="0"/>
                        </a:spcBef>
                        <a:spcAft>
                          <a:spcPts val="0"/>
                        </a:spcAft>
                      </a:pPr>
                      <a:r>
                        <a:rPr lang="en-US" sz="800" dirty="0">
                          <a:solidFill>
                            <a:schemeClr val="tx1"/>
                          </a:solidFill>
                          <a:effectLst/>
                        </a:rPr>
                        <a:t>WPs/ </a:t>
                      </a:r>
                      <a:r>
                        <a:rPr lang="tr-TR" sz="800" dirty="0">
                          <a:solidFill>
                            <a:schemeClr val="tx1"/>
                          </a:solidFill>
                          <a:effectLst/>
                        </a:rPr>
                        <a:t>Weeks</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tr-TR" sz="800" dirty="0">
                          <a:solidFill>
                            <a:schemeClr val="tx1"/>
                          </a:solidFill>
                          <a:effectLst/>
                        </a:rPr>
                        <a:t>1</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11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12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13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14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2371957"/>
                  </a:ext>
                </a:extLst>
              </a:tr>
              <a:tr h="75539">
                <a:tc>
                  <a:txBody>
                    <a:bodyPr/>
                    <a:lstStyle/>
                    <a:p>
                      <a:pPr marL="0" marR="0">
                        <a:lnSpc>
                          <a:spcPct val="107000"/>
                        </a:lnSpc>
                        <a:spcBef>
                          <a:spcPts val="0"/>
                        </a:spcBef>
                        <a:spcAft>
                          <a:spcPts val="0"/>
                        </a:spcAft>
                      </a:pPr>
                      <a:r>
                        <a:rPr lang="en-US" sz="800" dirty="0">
                          <a:solidFill>
                            <a:schemeClr val="tx1"/>
                          </a:solidFill>
                          <a:effectLst/>
                        </a:rPr>
                        <a:t>WP </a:t>
                      </a:r>
                      <a:r>
                        <a:rPr lang="tr-TR" sz="800" dirty="0">
                          <a:solidFill>
                            <a:schemeClr val="tx1"/>
                          </a:solidFill>
                          <a:effectLst/>
                        </a:rPr>
                        <a:t>1</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tr-TR" sz="800" dirty="0">
                          <a:solidFill>
                            <a:schemeClr val="tx1"/>
                          </a:solidFill>
                          <a:effectLst/>
                        </a:rPr>
                        <a:t> </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8831127"/>
                  </a:ext>
                </a:extLst>
              </a:tr>
              <a:tr h="75539">
                <a:tc>
                  <a:txBody>
                    <a:bodyPr/>
                    <a:lstStyle/>
                    <a:p>
                      <a:pPr marL="0" marR="0">
                        <a:lnSpc>
                          <a:spcPct val="107000"/>
                        </a:lnSpc>
                        <a:spcBef>
                          <a:spcPts val="0"/>
                        </a:spcBef>
                        <a:spcAft>
                          <a:spcPts val="0"/>
                        </a:spcAft>
                      </a:pPr>
                      <a:r>
                        <a:rPr lang="en-US" sz="800" dirty="0">
                          <a:solidFill>
                            <a:schemeClr val="tx1"/>
                          </a:solidFill>
                          <a:effectLst/>
                        </a:rPr>
                        <a:t>WP </a:t>
                      </a:r>
                      <a:r>
                        <a:rPr lang="tr-TR" sz="800" dirty="0">
                          <a:solidFill>
                            <a:schemeClr val="tx1"/>
                          </a:solidFill>
                          <a:effectLst/>
                        </a:rPr>
                        <a:t>2</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tr-TR" sz="800" dirty="0">
                          <a:solidFill>
                            <a:schemeClr val="tx1"/>
                          </a:solidFill>
                          <a:effectLst/>
                        </a:rPr>
                        <a:t> </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242668"/>
                  </a:ext>
                </a:extLst>
              </a:tr>
              <a:tr h="75539">
                <a:tc>
                  <a:txBody>
                    <a:bodyPr/>
                    <a:lstStyle/>
                    <a:p>
                      <a:pPr marL="0" marR="0">
                        <a:lnSpc>
                          <a:spcPct val="107000"/>
                        </a:lnSpc>
                        <a:spcBef>
                          <a:spcPts val="0"/>
                        </a:spcBef>
                        <a:spcAft>
                          <a:spcPts val="0"/>
                        </a:spcAft>
                      </a:pPr>
                      <a:r>
                        <a:rPr lang="en-US" sz="800" dirty="0">
                          <a:solidFill>
                            <a:schemeClr val="tx1"/>
                          </a:solidFill>
                          <a:effectLst/>
                        </a:rPr>
                        <a:t>WP </a:t>
                      </a:r>
                      <a:r>
                        <a:rPr lang="tr-TR" sz="800" dirty="0">
                          <a:solidFill>
                            <a:schemeClr val="tx1"/>
                          </a:solidFill>
                          <a:effectLst/>
                        </a:rPr>
                        <a:t>3</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tr-TR" sz="800" dirty="0">
                          <a:solidFill>
                            <a:schemeClr val="tx1"/>
                          </a:solidFill>
                          <a:effectLst/>
                        </a:rPr>
                        <a:t> </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9123475"/>
                  </a:ext>
                </a:extLst>
              </a:tr>
              <a:tr h="75539">
                <a:tc>
                  <a:txBody>
                    <a:bodyPr/>
                    <a:lstStyle/>
                    <a:p>
                      <a:pPr marL="0" marR="0">
                        <a:lnSpc>
                          <a:spcPct val="107000"/>
                        </a:lnSpc>
                        <a:spcBef>
                          <a:spcPts val="0"/>
                        </a:spcBef>
                        <a:spcAft>
                          <a:spcPts val="0"/>
                        </a:spcAft>
                      </a:pPr>
                      <a:r>
                        <a:rPr lang="en-US" sz="800" dirty="0">
                          <a:solidFill>
                            <a:schemeClr val="tx1"/>
                          </a:solidFill>
                          <a:effectLst/>
                        </a:rPr>
                        <a:t>WP </a:t>
                      </a:r>
                      <a:r>
                        <a:rPr lang="tr-TR" sz="800" dirty="0">
                          <a:solidFill>
                            <a:schemeClr val="tx1"/>
                          </a:solidFill>
                          <a:effectLst/>
                        </a:rPr>
                        <a:t>4</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tr-TR" sz="800" dirty="0">
                          <a:solidFill>
                            <a:schemeClr val="tx1"/>
                          </a:solidFill>
                          <a:effectLst/>
                        </a:rPr>
                        <a:t> </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5959513"/>
                  </a:ext>
                </a:extLst>
              </a:tr>
              <a:tr h="75539">
                <a:tc>
                  <a:txBody>
                    <a:bodyPr/>
                    <a:lstStyle/>
                    <a:p>
                      <a:pPr marL="0" marR="0">
                        <a:lnSpc>
                          <a:spcPct val="107000"/>
                        </a:lnSpc>
                        <a:spcBef>
                          <a:spcPts val="0"/>
                        </a:spcBef>
                        <a:spcAft>
                          <a:spcPts val="0"/>
                        </a:spcAft>
                      </a:pPr>
                      <a:r>
                        <a:rPr lang="en-US" sz="800" dirty="0">
                          <a:solidFill>
                            <a:schemeClr val="tx1"/>
                          </a:solidFill>
                          <a:effectLst/>
                        </a:rPr>
                        <a:t>WP 5</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tr-TR" sz="800" dirty="0">
                          <a:solidFill>
                            <a:schemeClr val="tx1"/>
                          </a:solidFill>
                          <a:effectLst/>
                        </a:rPr>
                        <a:t> </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682091"/>
                  </a:ext>
                </a:extLst>
              </a:tr>
              <a:tr h="74896">
                <a:tc>
                  <a:txBody>
                    <a:bodyPr/>
                    <a:lstStyle/>
                    <a:p>
                      <a:pPr marL="0" marR="0">
                        <a:lnSpc>
                          <a:spcPct val="107000"/>
                        </a:lnSpc>
                        <a:spcBef>
                          <a:spcPts val="0"/>
                        </a:spcBef>
                        <a:spcAft>
                          <a:spcPts val="0"/>
                        </a:spcAft>
                      </a:pPr>
                      <a:r>
                        <a:rPr lang="en-US" sz="800" dirty="0">
                          <a:solidFill>
                            <a:schemeClr val="tx1"/>
                          </a:solidFill>
                          <a:effectLst/>
                        </a:rPr>
                        <a:t>WP 6</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tr-TR" sz="800" dirty="0">
                          <a:solidFill>
                            <a:schemeClr val="tx1"/>
                          </a:solidFill>
                          <a:effectLst/>
                        </a:rPr>
                        <a:t> </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7233421"/>
                  </a:ext>
                </a:extLst>
              </a:tr>
            </a:tbl>
          </a:graphicData>
        </a:graphic>
      </p:graphicFrame>
    </p:spTree>
    <p:extLst>
      <p:ext uri="{BB962C8B-B14F-4D97-AF65-F5344CB8AC3E}">
        <p14:creationId xmlns:p14="http://schemas.microsoft.com/office/powerpoint/2010/main" val="4110071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994F2FEA-DBB8-A175-8A46-63169EFFDEE0}"/>
              </a:ext>
            </a:extLst>
          </p:cNvPr>
          <p:cNvSpPr txBox="1"/>
          <p:nvPr/>
        </p:nvSpPr>
        <p:spPr>
          <a:xfrm>
            <a:off x="7867521" y="462744"/>
            <a:ext cx="4434227" cy="523220"/>
          </a:xfrm>
          <a:prstGeom prst="rect">
            <a:avLst/>
          </a:prstGeom>
          <a:noFill/>
        </p:spPr>
        <p:txBody>
          <a:bodyPr wrap="none" rtlCol="0">
            <a:spAutoFit/>
          </a:bodyPr>
          <a:lstStyle/>
          <a:p>
            <a:r>
              <a:rPr lang="en-US" sz="2800" dirty="0">
                <a:solidFill>
                  <a:schemeClr val="bg1"/>
                </a:solidFill>
                <a:latin typeface="Helvetica" pitchFamily="2" charset="0"/>
              </a:rPr>
              <a:t>RISK PLAN</a:t>
            </a:r>
            <a:r>
              <a:rPr lang="tr-TR" sz="2800" dirty="0">
                <a:solidFill>
                  <a:schemeClr val="bg1"/>
                </a:solidFill>
                <a:latin typeface="Helvetica" pitchFamily="2" charset="0"/>
              </a:rPr>
              <a:t> (TECHNICAL)</a:t>
            </a:r>
          </a:p>
        </p:txBody>
      </p:sp>
      <p:sp>
        <p:nvSpPr>
          <p:cNvPr id="6" name="Metin kutusu 3">
            <a:extLst>
              <a:ext uri="{FF2B5EF4-FFF2-40B4-BE49-F238E27FC236}">
                <a16:creationId xmlns:a16="http://schemas.microsoft.com/office/drawing/2014/main" id="{2BA69868-12E8-48F0-A149-7A4492535D0B}"/>
              </a:ext>
            </a:extLst>
          </p:cNvPr>
          <p:cNvSpPr txBox="1"/>
          <p:nvPr/>
        </p:nvSpPr>
        <p:spPr>
          <a:xfrm>
            <a:off x="781542" y="1522698"/>
            <a:ext cx="10628915" cy="2646878"/>
          </a:xfrm>
          <a:prstGeom prst="rect">
            <a:avLst/>
          </a:prstGeom>
          <a:noFill/>
        </p:spPr>
        <p:txBody>
          <a:bodyPr wrap="square" rtlCol="0">
            <a:spAutoFit/>
          </a:bodyPr>
          <a:lstStyle/>
          <a:p>
            <a:pPr lvl="0">
              <a:spcBef>
                <a:spcPts val="600"/>
              </a:spcBef>
              <a:spcAft>
                <a:spcPts val="600"/>
              </a:spcAft>
              <a:defRPr/>
            </a:pPr>
            <a:r>
              <a:rPr lang="en-US" dirty="0">
                <a:solidFill>
                  <a:srgbClr val="022756"/>
                </a:solidFill>
                <a:latin typeface="Helvetica" pitchFamily="2" charset="0"/>
              </a:rPr>
              <a:t>Describe the possible </a:t>
            </a:r>
            <a:r>
              <a:rPr lang="en-US" b="1" u="sng" dirty="0">
                <a:solidFill>
                  <a:srgbClr val="022756"/>
                </a:solidFill>
                <a:latin typeface="Helvetica" pitchFamily="2" charset="0"/>
              </a:rPr>
              <a:t>technical</a:t>
            </a:r>
            <a:r>
              <a:rPr lang="en-US" b="1" dirty="0">
                <a:solidFill>
                  <a:srgbClr val="022756"/>
                </a:solidFill>
                <a:latin typeface="Helvetica" pitchFamily="2" charset="0"/>
              </a:rPr>
              <a:t> risks </a:t>
            </a:r>
            <a:r>
              <a:rPr lang="en-US" dirty="0">
                <a:solidFill>
                  <a:srgbClr val="022756"/>
                </a:solidFill>
                <a:latin typeface="Helvetica" pitchFamily="2" charset="0"/>
              </a:rPr>
              <a:t>in your project. Describe your proposed actions to mitigate these risks. For each of the risks you consider provide an alternative approach (Plan B) to use in case the risk occurs.</a:t>
            </a:r>
          </a:p>
          <a:p>
            <a:pPr lvl="0">
              <a:spcBef>
                <a:spcPts val="600"/>
              </a:spcBef>
              <a:spcAft>
                <a:spcPts val="600"/>
              </a:spcAft>
              <a:defRPr/>
            </a:pPr>
            <a:r>
              <a:rPr lang="en-US" sz="1800" b="0" dirty="0">
                <a:solidFill>
                  <a:srgbClr val="022756"/>
                </a:solidFill>
                <a:latin typeface="Helvetica" pitchFamily="2" charset="0"/>
              </a:rPr>
              <a:t>Risk 1:</a:t>
            </a:r>
          </a:p>
          <a:p>
            <a:pPr marL="0" marR="0" lvl="0" indent="0" algn="l" defTabSz="457200" rtl="0" eaLnBrk="1" fontAlgn="auto" latinLnBrk="0" hangingPunct="1">
              <a:lnSpc>
                <a:spcPct val="100000"/>
              </a:lnSpc>
              <a:spcBef>
                <a:spcPts val="600"/>
              </a:spcBef>
              <a:spcAft>
                <a:spcPts val="600"/>
              </a:spcAft>
              <a:buClrTx/>
              <a:buSzTx/>
              <a:buFontTx/>
              <a:buNone/>
              <a:tabLst/>
              <a:defRPr/>
            </a:pPr>
            <a:r>
              <a:rPr lang="en-US" dirty="0">
                <a:solidFill>
                  <a:srgbClr val="022756"/>
                </a:solidFill>
                <a:latin typeface="Helvetica" pitchFamily="2" charset="0"/>
              </a:rPr>
              <a:t>Risk 2:</a:t>
            </a:r>
          </a:p>
          <a:p>
            <a:pPr marL="0" marR="0" lvl="0" indent="0" algn="l" defTabSz="457200" rtl="0" eaLnBrk="1" fontAlgn="auto" latinLnBrk="0" hangingPunct="1">
              <a:lnSpc>
                <a:spcPct val="100000"/>
              </a:lnSpc>
              <a:spcBef>
                <a:spcPts val="600"/>
              </a:spcBef>
              <a:spcAft>
                <a:spcPts val="600"/>
              </a:spcAft>
              <a:buClrTx/>
              <a:buSzTx/>
              <a:buFontTx/>
              <a:buNone/>
              <a:tabLst/>
              <a:defRPr/>
            </a:pPr>
            <a:r>
              <a:rPr lang="en-US" sz="1800" b="0" dirty="0">
                <a:solidFill>
                  <a:srgbClr val="022756"/>
                </a:solidFill>
                <a:latin typeface="Helvetica" pitchFamily="2" charset="0"/>
              </a:rPr>
              <a:t>Risk 3:</a:t>
            </a:r>
          </a:p>
          <a:p>
            <a:pPr>
              <a:spcBef>
                <a:spcPts val="600"/>
              </a:spcBef>
              <a:spcAft>
                <a:spcPts val="600"/>
              </a:spcAft>
            </a:pPr>
            <a:r>
              <a:rPr lang="en-US" dirty="0">
                <a:solidFill>
                  <a:srgbClr val="022756"/>
                </a:solidFill>
                <a:latin typeface="Helvetica" pitchFamily="2" charset="0"/>
              </a:rPr>
              <a:t>Note: Slide should be included for completeness, details can be skipped during the presentation.</a:t>
            </a:r>
            <a:endParaRPr lang="tr-TR" b="0" dirty="0">
              <a:solidFill>
                <a:srgbClr val="022756"/>
              </a:solidFill>
              <a:latin typeface="Helvetica" pitchFamily="2" charset="0"/>
            </a:endParaRPr>
          </a:p>
        </p:txBody>
      </p:sp>
      <p:graphicFrame>
        <p:nvGraphicFramePr>
          <p:cNvPr id="9" name="Table 8">
            <a:extLst>
              <a:ext uri="{FF2B5EF4-FFF2-40B4-BE49-F238E27FC236}">
                <a16:creationId xmlns:a16="http://schemas.microsoft.com/office/drawing/2014/main" id="{B25ECBCE-16E7-4421-9A23-819F9F3D8E4E}"/>
              </a:ext>
            </a:extLst>
          </p:cNvPr>
          <p:cNvGraphicFramePr>
            <a:graphicFrameLocks noGrp="1"/>
          </p:cNvGraphicFramePr>
          <p:nvPr>
            <p:extLst>
              <p:ext uri="{D42A27DB-BD31-4B8C-83A1-F6EECF244321}">
                <p14:modId xmlns:p14="http://schemas.microsoft.com/office/powerpoint/2010/main" val="1171727476"/>
              </p:ext>
            </p:extLst>
          </p:nvPr>
        </p:nvGraphicFramePr>
        <p:xfrm>
          <a:off x="955164" y="5335302"/>
          <a:ext cx="10313970" cy="1306328"/>
        </p:xfrm>
        <a:graphic>
          <a:graphicData uri="http://schemas.openxmlformats.org/drawingml/2006/table">
            <a:tbl>
              <a:tblPr firstRow="1" firstCol="1" bandRow="1">
                <a:tableStyleId>{5C22544A-7EE6-4342-B048-85BDC9FD1C3A}</a:tableStyleId>
              </a:tblPr>
              <a:tblGrid>
                <a:gridCol w="602703">
                  <a:extLst>
                    <a:ext uri="{9D8B030D-6E8A-4147-A177-3AD203B41FA5}">
                      <a16:colId xmlns:a16="http://schemas.microsoft.com/office/drawing/2014/main" val="1688132050"/>
                    </a:ext>
                  </a:extLst>
                </a:gridCol>
                <a:gridCol w="3521973">
                  <a:extLst>
                    <a:ext uri="{9D8B030D-6E8A-4147-A177-3AD203B41FA5}">
                      <a16:colId xmlns:a16="http://schemas.microsoft.com/office/drawing/2014/main" val="3066794189"/>
                    </a:ext>
                  </a:extLst>
                </a:gridCol>
                <a:gridCol w="2062338">
                  <a:extLst>
                    <a:ext uri="{9D8B030D-6E8A-4147-A177-3AD203B41FA5}">
                      <a16:colId xmlns:a16="http://schemas.microsoft.com/office/drawing/2014/main" val="2304169632"/>
                    </a:ext>
                  </a:extLst>
                </a:gridCol>
                <a:gridCol w="2063478">
                  <a:extLst>
                    <a:ext uri="{9D8B030D-6E8A-4147-A177-3AD203B41FA5}">
                      <a16:colId xmlns:a16="http://schemas.microsoft.com/office/drawing/2014/main" val="641285977"/>
                    </a:ext>
                  </a:extLst>
                </a:gridCol>
                <a:gridCol w="2063478">
                  <a:extLst>
                    <a:ext uri="{9D8B030D-6E8A-4147-A177-3AD203B41FA5}">
                      <a16:colId xmlns:a16="http://schemas.microsoft.com/office/drawing/2014/main" val="617051792"/>
                    </a:ext>
                  </a:extLst>
                </a:gridCol>
              </a:tblGrid>
              <a:tr h="326582">
                <a:tc>
                  <a:txBody>
                    <a:bodyPr/>
                    <a:lstStyle/>
                    <a:p>
                      <a:pPr marL="0" marR="0">
                        <a:spcBef>
                          <a:spcPts val="0"/>
                        </a:spcBef>
                        <a:spcAft>
                          <a:spcPts val="0"/>
                        </a:spcAft>
                      </a:pPr>
                      <a:r>
                        <a:rPr lang="en-GB" sz="1400" dirty="0">
                          <a:solidFill>
                            <a:schemeClr val="tx1"/>
                          </a:solidFill>
                          <a:effectLst/>
                        </a:rPr>
                        <a:t>Risks</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GB" sz="1400" dirty="0">
                          <a:solidFill>
                            <a:schemeClr val="tx1"/>
                          </a:solidFill>
                          <a:effectLst/>
                        </a:rPr>
                        <a:t>Mitigation measures</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GB" sz="1400" dirty="0">
                          <a:solidFill>
                            <a:schemeClr val="tx1"/>
                          </a:solidFill>
                          <a:effectLst/>
                        </a:rPr>
                        <a:t>Probability</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GB" sz="1400" dirty="0">
                          <a:solidFill>
                            <a:schemeClr val="tx1"/>
                          </a:solidFill>
                          <a:effectLst/>
                        </a:rPr>
                        <a:t>Impact</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GB" sz="1400" dirty="0">
                          <a:solidFill>
                            <a:schemeClr val="tx1"/>
                          </a:solidFill>
                          <a:effectLst/>
                        </a:rPr>
                        <a:t>Plan B</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3992099"/>
                  </a:ext>
                </a:extLst>
              </a:tr>
              <a:tr h="326582">
                <a:tc>
                  <a:txBody>
                    <a:bodyPr/>
                    <a:lstStyle/>
                    <a:p>
                      <a:pPr marL="0" marR="0">
                        <a:spcBef>
                          <a:spcPts val="0"/>
                        </a:spcBef>
                        <a:spcAft>
                          <a:spcPts val="0"/>
                        </a:spcAft>
                      </a:pPr>
                      <a:r>
                        <a:rPr lang="en-GB" sz="1400">
                          <a:solidFill>
                            <a:schemeClr val="tx1"/>
                          </a:solidFill>
                          <a:effectLst/>
                        </a:rPr>
                        <a:t>Risk 1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GB" sz="1400">
                          <a:solidFill>
                            <a:schemeClr val="tx1"/>
                          </a:solidFill>
                          <a:effectLst/>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GB" sz="1400" dirty="0">
                          <a:solidFill>
                            <a:schemeClr val="tx1"/>
                          </a:solidFill>
                          <a:effectLst/>
                        </a:rPr>
                        <a:t> </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GB" sz="1400">
                          <a:solidFill>
                            <a:schemeClr val="tx1"/>
                          </a:solidFill>
                          <a:effectLst/>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GB" sz="1400">
                          <a:solidFill>
                            <a:schemeClr val="tx1"/>
                          </a:solidFill>
                          <a:effectLst/>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0622068"/>
                  </a:ext>
                </a:extLst>
              </a:tr>
              <a:tr h="326582">
                <a:tc>
                  <a:txBody>
                    <a:bodyPr/>
                    <a:lstStyle/>
                    <a:p>
                      <a:pPr marL="0" marR="0">
                        <a:spcBef>
                          <a:spcPts val="0"/>
                        </a:spcBef>
                        <a:spcAft>
                          <a:spcPts val="0"/>
                        </a:spcAft>
                      </a:pPr>
                      <a:r>
                        <a:rPr lang="en-GB" sz="1400">
                          <a:solidFill>
                            <a:schemeClr val="tx1"/>
                          </a:solidFill>
                          <a:effectLst/>
                        </a:rPr>
                        <a:t>Risk 2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GB" sz="1400">
                          <a:solidFill>
                            <a:schemeClr val="tx1"/>
                          </a:solidFill>
                          <a:effectLst/>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GB" sz="1400" dirty="0">
                          <a:solidFill>
                            <a:schemeClr val="tx1"/>
                          </a:solidFill>
                          <a:effectLst/>
                        </a:rPr>
                        <a:t> </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GB" sz="1400">
                          <a:solidFill>
                            <a:schemeClr val="tx1"/>
                          </a:solidFill>
                          <a:effectLst/>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GB" sz="1400">
                          <a:solidFill>
                            <a:schemeClr val="tx1"/>
                          </a:solidFill>
                          <a:effectLst/>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2731452"/>
                  </a:ext>
                </a:extLst>
              </a:tr>
              <a:tr h="326582">
                <a:tc>
                  <a:txBody>
                    <a:bodyPr/>
                    <a:lstStyle/>
                    <a:p>
                      <a:pPr marL="0" marR="0">
                        <a:spcBef>
                          <a:spcPts val="0"/>
                        </a:spcBef>
                        <a:spcAft>
                          <a:spcPts val="0"/>
                        </a:spcAft>
                      </a:pPr>
                      <a:r>
                        <a:rPr lang="en-GB" sz="1400">
                          <a:solidFill>
                            <a:schemeClr val="tx1"/>
                          </a:solidFill>
                          <a:effectLst/>
                        </a:rPr>
                        <a:t>Risk 3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GB" sz="1400">
                          <a:solidFill>
                            <a:schemeClr val="tx1"/>
                          </a:solidFill>
                          <a:effectLst/>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GB" sz="1400">
                          <a:solidFill>
                            <a:schemeClr val="tx1"/>
                          </a:solidFill>
                          <a:effectLst/>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GB" sz="1400">
                          <a:solidFill>
                            <a:schemeClr val="tx1"/>
                          </a:solidFill>
                          <a:effectLst/>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GB" sz="1400" dirty="0">
                          <a:solidFill>
                            <a:schemeClr val="tx1"/>
                          </a:solidFill>
                          <a:effectLst/>
                        </a:rPr>
                        <a:t> </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5850599"/>
                  </a:ext>
                </a:extLst>
              </a:tr>
            </a:tbl>
          </a:graphicData>
        </a:graphic>
      </p:graphicFrame>
    </p:spTree>
    <p:extLst>
      <p:ext uri="{BB962C8B-B14F-4D97-AF65-F5344CB8AC3E}">
        <p14:creationId xmlns:p14="http://schemas.microsoft.com/office/powerpoint/2010/main" val="3775323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994F2FEA-DBB8-A175-8A46-63169EFFDEE0}"/>
              </a:ext>
            </a:extLst>
          </p:cNvPr>
          <p:cNvSpPr txBox="1"/>
          <p:nvPr/>
        </p:nvSpPr>
        <p:spPr>
          <a:xfrm>
            <a:off x="7512590" y="462744"/>
            <a:ext cx="4812536" cy="523220"/>
          </a:xfrm>
          <a:prstGeom prst="rect">
            <a:avLst/>
          </a:prstGeom>
          <a:noFill/>
        </p:spPr>
        <p:txBody>
          <a:bodyPr wrap="none" rtlCol="0">
            <a:spAutoFit/>
          </a:bodyPr>
          <a:lstStyle/>
          <a:p>
            <a:r>
              <a:rPr lang="en-US" sz="2800" dirty="0">
                <a:solidFill>
                  <a:schemeClr val="bg1"/>
                </a:solidFill>
                <a:latin typeface="Helvetica" pitchFamily="2" charset="0"/>
              </a:rPr>
              <a:t>RISK PLAN</a:t>
            </a:r>
            <a:r>
              <a:rPr lang="tr-TR" sz="2800" dirty="0">
                <a:solidFill>
                  <a:schemeClr val="bg1"/>
                </a:solidFill>
                <a:latin typeface="Helvetica" pitchFamily="2" charset="0"/>
              </a:rPr>
              <a:t> (ECONOMICAL)</a:t>
            </a:r>
          </a:p>
        </p:txBody>
      </p:sp>
      <p:sp>
        <p:nvSpPr>
          <p:cNvPr id="6" name="Metin kutusu 3">
            <a:extLst>
              <a:ext uri="{FF2B5EF4-FFF2-40B4-BE49-F238E27FC236}">
                <a16:creationId xmlns:a16="http://schemas.microsoft.com/office/drawing/2014/main" id="{2BA69868-12E8-48F0-A149-7A4492535D0B}"/>
              </a:ext>
            </a:extLst>
          </p:cNvPr>
          <p:cNvSpPr txBox="1"/>
          <p:nvPr/>
        </p:nvSpPr>
        <p:spPr>
          <a:xfrm>
            <a:off x="781542" y="1522698"/>
            <a:ext cx="10628915" cy="2646878"/>
          </a:xfrm>
          <a:prstGeom prst="rect">
            <a:avLst/>
          </a:prstGeom>
          <a:noFill/>
        </p:spPr>
        <p:txBody>
          <a:bodyPr wrap="square" rtlCol="0">
            <a:spAutoFit/>
          </a:bodyPr>
          <a:lstStyle/>
          <a:p>
            <a:pPr lvl="0">
              <a:spcBef>
                <a:spcPts val="600"/>
              </a:spcBef>
              <a:spcAft>
                <a:spcPts val="600"/>
              </a:spcAft>
              <a:defRPr/>
            </a:pPr>
            <a:r>
              <a:rPr lang="en-US" dirty="0">
                <a:solidFill>
                  <a:srgbClr val="022756"/>
                </a:solidFill>
                <a:latin typeface="Helvetica" pitchFamily="2" charset="0"/>
              </a:rPr>
              <a:t>Describe the possible </a:t>
            </a:r>
            <a:r>
              <a:rPr lang="en-US" b="1" u="sng" dirty="0">
                <a:solidFill>
                  <a:srgbClr val="022756"/>
                </a:solidFill>
                <a:latin typeface="Helvetica" pitchFamily="2" charset="0"/>
              </a:rPr>
              <a:t>economical</a:t>
            </a:r>
            <a:r>
              <a:rPr lang="en-US" b="1" dirty="0">
                <a:solidFill>
                  <a:srgbClr val="022756"/>
                </a:solidFill>
                <a:latin typeface="Helvetica" pitchFamily="2" charset="0"/>
              </a:rPr>
              <a:t> risks </a:t>
            </a:r>
            <a:r>
              <a:rPr lang="en-US" dirty="0">
                <a:solidFill>
                  <a:srgbClr val="022756"/>
                </a:solidFill>
                <a:latin typeface="Helvetica" pitchFamily="2" charset="0"/>
              </a:rPr>
              <a:t>in your project. Describe your proposed actions to mitigate these risks. For each of the risks you consider provide an alternative approach (Plan B) to use in case the risk occurs. </a:t>
            </a:r>
          </a:p>
          <a:p>
            <a:pPr lvl="0">
              <a:spcBef>
                <a:spcPts val="600"/>
              </a:spcBef>
              <a:spcAft>
                <a:spcPts val="600"/>
              </a:spcAft>
              <a:defRPr/>
            </a:pPr>
            <a:r>
              <a:rPr lang="en-US" sz="1800" b="0" dirty="0">
                <a:solidFill>
                  <a:srgbClr val="022756"/>
                </a:solidFill>
                <a:latin typeface="Helvetica" pitchFamily="2" charset="0"/>
              </a:rPr>
              <a:t>Risk 1:</a:t>
            </a:r>
          </a:p>
          <a:p>
            <a:pPr marL="0" marR="0" lvl="0" indent="0" defTabSz="457200" rtl="0" eaLnBrk="1" fontAlgn="auto" latinLnBrk="0" hangingPunct="1">
              <a:spcBef>
                <a:spcPts val="600"/>
              </a:spcBef>
              <a:spcAft>
                <a:spcPts val="600"/>
              </a:spcAft>
              <a:buClrTx/>
              <a:buSzTx/>
              <a:buFontTx/>
              <a:buNone/>
              <a:tabLst/>
              <a:defRPr/>
            </a:pPr>
            <a:r>
              <a:rPr lang="en-US" dirty="0">
                <a:solidFill>
                  <a:srgbClr val="022756"/>
                </a:solidFill>
                <a:latin typeface="Helvetica" pitchFamily="2" charset="0"/>
              </a:rPr>
              <a:t>Risk 2:</a:t>
            </a:r>
          </a:p>
          <a:p>
            <a:pPr marL="0" marR="0" lvl="0" indent="0" defTabSz="457200" rtl="0" eaLnBrk="1" fontAlgn="auto" latinLnBrk="0" hangingPunct="1">
              <a:spcBef>
                <a:spcPts val="600"/>
              </a:spcBef>
              <a:spcAft>
                <a:spcPts val="600"/>
              </a:spcAft>
              <a:buClrTx/>
              <a:buSzTx/>
              <a:buFontTx/>
              <a:buNone/>
              <a:tabLst/>
              <a:defRPr/>
            </a:pPr>
            <a:r>
              <a:rPr lang="en-US" sz="1800" b="0" dirty="0">
                <a:solidFill>
                  <a:srgbClr val="022756"/>
                </a:solidFill>
                <a:latin typeface="Helvetica" pitchFamily="2" charset="0"/>
              </a:rPr>
              <a:t>Risk 3:</a:t>
            </a:r>
          </a:p>
          <a:p>
            <a:pPr>
              <a:spcBef>
                <a:spcPts val="600"/>
              </a:spcBef>
              <a:spcAft>
                <a:spcPts val="600"/>
              </a:spcAft>
            </a:pPr>
            <a:r>
              <a:rPr lang="en-US" dirty="0">
                <a:solidFill>
                  <a:srgbClr val="022756"/>
                </a:solidFill>
                <a:latin typeface="Helvetica" pitchFamily="2" charset="0"/>
              </a:rPr>
              <a:t>Note: Slide should be included for completeness, details can be skipped during the presentation.</a:t>
            </a:r>
            <a:endParaRPr lang="tr-TR" b="0" dirty="0">
              <a:solidFill>
                <a:srgbClr val="022756"/>
              </a:solidFill>
              <a:latin typeface="Helvetica" pitchFamily="2" charset="0"/>
            </a:endParaRPr>
          </a:p>
        </p:txBody>
      </p:sp>
      <p:graphicFrame>
        <p:nvGraphicFramePr>
          <p:cNvPr id="10" name="Table 9">
            <a:extLst>
              <a:ext uri="{FF2B5EF4-FFF2-40B4-BE49-F238E27FC236}">
                <a16:creationId xmlns:a16="http://schemas.microsoft.com/office/drawing/2014/main" id="{55057B7F-5B1B-475B-884F-F47F15937193}"/>
              </a:ext>
            </a:extLst>
          </p:cNvPr>
          <p:cNvGraphicFramePr>
            <a:graphicFrameLocks noGrp="1"/>
          </p:cNvGraphicFramePr>
          <p:nvPr>
            <p:extLst>
              <p:ext uri="{D42A27DB-BD31-4B8C-83A1-F6EECF244321}">
                <p14:modId xmlns:p14="http://schemas.microsoft.com/office/powerpoint/2010/main" val="1403454386"/>
              </p:ext>
            </p:extLst>
          </p:nvPr>
        </p:nvGraphicFramePr>
        <p:xfrm>
          <a:off x="955164" y="5335302"/>
          <a:ext cx="10313970" cy="1306328"/>
        </p:xfrm>
        <a:graphic>
          <a:graphicData uri="http://schemas.openxmlformats.org/drawingml/2006/table">
            <a:tbl>
              <a:tblPr firstRow="1" firstCol="1" bandRow="1">
                <a:tableStyleId>{5C22544A-7EE6-4342-B048-85BDC9FD1C3A}</a:tableStyleId>
              </a:tblPr>
              <a:tblGrid>
                <a:gridCol w="602703">
                  <a:extLst>
                    <a:ext uri="{9D8B030D-6E8A-4147-A177-3AD203B41FA5}">
                      <a16:colId xmlns:a16="http://schemas.microsoft.com/office/drawing/2014/main" val="1688132050"/>
                    </a:ext>
                  </a:extLst>
                </a:gridCol>
                <a:gridCol w="3521973">
                  <a:extLst>
                    <a:ext uri="{9D8B030D-6E8A-4147-A177-3AD203B41FA5}">
                      <a16:colId xmlns:a16="http://schemas.microsoft.com/office/drawing/2014/main" val="3066794189"/>
                    </a:ext>
                  </a:extLst>
                </a:gridCol>
                <a:gridCol w="2062338">
                  <a:extLst>
                    <a:ext uri="{9D8B030D-6E8A-4147-A177-3AD203B41FA5}">
                      <a16:colId xmlns:a16="http://schemas.microsoft.com/office/drawing/2014/main" val="2304169632"/>
                    </a:ext>
                  </a:extLst>
                </a:gridCol>
                <a:gridCol w="2063478">
                  <a:extLst>
                    <a:ext uri="{9D8B030D-6E8A-4147-A177-3AD203B41FA5}">
                      <a16:colId xmlns:a16="http://schemas.microsoft.com/office/drawing/2014/main" val="641285977"/>
                    </a:ext>
                  </a:extLst>
                </a:gridCol>
                <a:gridCol w="2063478">
                  <a:extLst>
                    <a:ext uri="{9D8B030D-6E8A-4147-A177-3AD203B41FA5}">
                      <a16:colId xmlns:a16="http://schemas.microsoft.com/office/drawing/2014/main" val="617051792"/>
                    </a:ext>
                  </a:extLst>
                </a:gridCol>
              </a:tblGrid>
              <a:tr h="326582">
                <a:tc>
                  <a:txBody>
                    <a:bodyPr/>
                    <a:lstStyle/>
                    <a:p>
                      <a:pPr marL="0" marR="0">
                        <a:spcBef>
                          <a:spcPts val="0"/>
                        </a:spcBef>
                        <a:spcAft>
                          <a:spcPts val="0"/>
                        </a:spcAft>
                      </a:pPr>
                      <a:r>
                        <a:rPr lang="en-GB" sz="1400" dirty="0">
                          <a:solidFill>
                            <a:schemeClr val="tx1"/>
                          </a:solidFill>
                          <a:effectLst/>
                        </a:rPr>
                        <a:t>Risks</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GB" sz="1400" dirty="0">
                          <a:solidFill>
                            <a:schemeClr val="tx1"/>
                          </a:solidFill>
                          <a:effectLst/>
                        </a:rPr>
                        <a:t>Mitigation measures</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GB" sz="1400" dirty="0">
                          <a:solidFill>
                            <a:schemeClr val="tx1"/>
                          </a:solidFill>
                          <a:effectLst/>
                        </a:rPr>
                        <a:t>Probability</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GB" sz="1400" dirty="0">
                          <a:solidFill>
                            <a:schemeClr val="tx1"/>
                          </a:solidFill>
                          <a:effectLst/>
                        </a:rPr>
                        <a:t>Impact</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GB" sz="1400" dirty="0">
                          <a:solidFill>
                            <a:schemeClr val="tx1"/>
                          </a:solidFill>
                          <a:effectLst/>
                        </a:rPr>
                        <a:t>Plan B</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3992099"/>
                  </a:ext>
                </a:extLst>
              </a:tr>
              <a:tr h="326582">
                <a:tc>
                  <a:txBody>
                    <a:bodyPr/>
                    <a:lstStyle/>
                    <a:p>
                      <a:pPr marL="0" marR="0">
                        <a:spcBef>
                          <a:spcPts val="0"/>
                        </a:spcBef>
                        <a:spcAft>
                          <a:spcPts val="0"/>
                        </a:spcAft>
                      </a:pPr>
                      <a:r>
                        <a:rPr lang="en-GB" sz="1400">
                          <a:solidFill>
                            <a:schemeClr val="tx1"/>
                          </a:solidFill>
                          <a:effectLst/>
                        </a:rPr>
                        <a:t>Risk 1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GB" sz="1400">
                          <a:solidFill>
                            <a:schemeClr val="tx1"/>
                          </a:solidFill>
                          <a:effectLst/>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GB" sz="1400" dirty="0">
                          <a:solidFill>
                            <a:schemeClr val="tx1"/>
                          </a:solidFill>
                          <a:effectLst/>
                        </a:rPr>
                        <a:t> </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GB" sz="1400">
                          <a:solidFill>
                            <a:schemeClr val="tx1"/>
                          </a:solidFill>
                          <a:effectLst/>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GB" sz="1400">
                          <a:solidFill>
                            <a:schemeClr val="tx1"/>
                          </a:solidFill>
                          <a:effectLst/>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0622068"/>
                  </a:ext>
                </a:extLst>
              </a:tr>
              <a:tr h="326582">
                <a:tc>
                  <a:txBody>
                    <a:bodyPr/>
                    <a:lstStyle/>
                    <a:p>
                      <a:pPr marL="0" marR="0">
                        <a:spcBef>
                          <a:spcPts val="0"/>
                        </a:spcBef>
                        <a:spcAft>
                          <a:spcPts val="0"/>
                        </a:spcAft>
                      </a:pPr>
                      <a:r>
                        <a:rPr lang="en-GB" sz="1400">
                          <a:solidFill>
                            <a:schemeClr val="tx1"/>
                          </a:solidFill>
                          <a:effectLst/>
                        </a:rPr>
                        <a:t>Risk 2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GB" sz="1400">
                          <a:solidFill>
                            <a:schemeClr val="tx1"/>
                          </a:solidFill>
                          <a:effectLst/>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GB" sz="1400" dirty="0">
                          <a:solidFill>
                            <a:schemeClr val="tx1"/>
                          </a:solidFill>
                          <a:effectLst/>
                        </a:rPr>
                        <a:t> </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GB" sz="1400">
                          <a:solidFill>
                            <a:schemeClr val="tx1"/>
                          </a:solidFill>
                          <a:effectLst/>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GB" sz="1400">
                          <a:solidFill>
                            <a:schemeClr val="tx1"/>
                          </a:solidFill>
                          <a:effectLst/>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2731452"/>
                  </a:ext>
                </a:extLst>
              </a:tr>
              <a:tr h="326582">
                <a:tc>
                  <a:txBody>
                    <a:bodyPr/>
                    <a:lstStyle/>
                    <a:p>
                      <a:pPr marL="0" marR="0">
                        <a:spcBef>
                          <a:spcPts val="0"/>
                        </a:spcBef>
                        <a:spcAft>
                          <a:spcPts val="0"/>
                        </a:spcAft>
                      </a:pPr>
                      <a:r>
                        <a:rPr lang="en-GB" sz="1400">
                          <a:solidFill>
                            <a:schemeClr val="tx1"/>
                          </a:solidFill>
                          <a:effectLst/>
                        </a:rPr>
                        <a:t>Risk 3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GB" sz="1400">
                          <a:solidFill>
                            <a:schemeClr val="tx1"/>
                          </a:solidFill>
                          <a:effectLst/>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GB" sz="1400">
                          <a:solidFill>
                            <a:schemeClr val="tx1"/>
                          </a:solidFill>
                          <a:effectLst/>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GB" sz="1400">
                          <a:solidFill>
                            <a:schemeClr val="tx1"/>
                          </a:solidFill>
                          <a:effectLst/>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GB" sz="1400" dirty="0">
                          <a:solidFill>
                            <a:schemeClr val="tx1"/>
                          </a:solidFill>
                          <a:effectLst/>
                        </a:rPr>
                        <a:t> </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5850599"/>
                  </a:ext>
                </a:extLst>
              </a:tr>
            </a:tbl>
          </a:graphicData>
        </a:graphic>
      </p:graphicFrame>
    </p:spTree>
    <p:extLst>
      <p:ext uri="{BB962C8B-B14F-4D97-AF65-F5344CB8AC3E}">
        <p14:creationId xmlns:p14="http://schemas.microsoft.com/office/powerpoint/2010/main" val="3776363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296BA2D4-4A30-53D1-AD45-9CA07A118769}"/>
              </a:ext>
            </a:extLst>
          </p:cNvPr>
          <p:cNvSpPr txBox="1"/>
          <p:nvPr/>
        </p:nvSpPr>
        <p:spPr>
          <a:xfrm>
            <a:off x="1269401" y="1406189"/>
            <a:ext cx="10312999" cy="4370427"/>
          </a:xfrm>
          <a:prstGeom prst="rect">
            <a:avLst/>
          </a:prstGeom>
          <a:noFill/>
        </p:spPr>
        <p:txBody>
          <a:bodyPr wrap="square" rtlCol="0">
            <a:spAutoFit/>
          </a:bodyPr>
          <a:lstStyle/>
          <a:p>
            <a:pPr lvl="0">
              <a:spcBef>
                <a:spcPts val="600"/>
              </a:spcBef>
              <a:spcAft>
                <a:spcPts val="600"/>
              </a:spcAft>
              <a:defRPr/>
            </a:pPr>
            <a:r>
              <a:rPr lang="en-US" b="1" dirty="0">
                <a:solidFill>
                  <a:srgbClr val="022756"/>
                </a:solidFill>
                <a:latin typeface="Helvetica" pitchFamily="2" charset="0"/>
              </a:rPr>
              <a:t>Standards and Norms:</a:t>
            </a:r>
          </a:p>
          <a:p>
            <a:pPr marL="285750" lvl="0" indent="-285750">
              <a:spcBef>
                <a:spcPts val="600"/>
              </a:spcBef>
              <a:spcAft>
                <a:spcPts val="600"/>
              </a:spcAft>
              <a:buFont typeface="Arial" panose="020B0604020202020204" pitchFamily="34" charset="0"/>
              <a:buChar char="•"/>
              <a:defRPr/>
            </a:pPr>
            <a:r>
              <a:rPr lang="en-US" dirty="0">
                <a:solidFill>
                  <a:srgbClr val="022756"/>
                </a:solidFill>
                <a:latin typeface="Helvetica" pitchFamily="2" charset="0"/>
              </a:rPr>
              <a:t>Standard 1: Name and purpose (e.g., ISO 9001 for quality management).</a:t>
            </a:r>
          </a:p>
          <a:p>
            <a:pPr marL="285750" lvl="0" indent="-285750">
              <a:spcBef>
                <a:spcPts val="600"/>
              </a:spcBef>
              <a:spcAft>
                <a:spcPts val="600"/>
              </a:spcAft>
              <a:buFont typeface="Arial" panose="020B0604020202020204" pitchFamily="34" charset="0"/>
              <a:buChar char="•"/>
              <a:defRPr/>
            </a:pPr>
            <a:r>
              <a:rPr lang="en-US" dirty="0">
                <a:solidFill>
                  <a:srgbClr val="022756"/>
                </a:solidFill>
                <a:latin typeface="Helvetica" pitchFamily="2" charset="0"/>
              </a:rPr>
              <a:t>Standard 2: Name and purpose (e.g., IEEE 802.11 for wireless communication).</a:t>
            </a:r>
          </a:p>
          <a:p>
            <a:pPr marL="285750" lvl="0" indent="-285750">
              <a:spcBef>
                <a:spcPts val="600"/>
              </a:spcBef>
              <a:spcAft>
                <a:spcPts val="600"/>
              </a:spcAft>
              <a:buFont typeface="Arial" panose="020B0604020202020204" pitchFamily="34" charset="0"/>
              <a:buChar char="•"/>
              <a:defRPr/>
            </a:pPr>
            <a:r>
              <a:rPr lang="en-US" dirty="0">
                <a:solidFill>
                  <a:srgbClr val="022756"/>
                </a:solidFill>
                <a:latin typeface="Helvetica" pitchFamily="2" charset="0"/>
              </a:rPr>
              <a:t>Standard 3: Name and purpose (e.g., ASME B31.3 for piping design).</a:t>
            </a:r>
          </a:p>
          <a:p>
            <a:pPr lvl="0">
              <a:spcBef>
                <a:spcPts val="600"/>
              </a:spcBef>
              <a:spcAft>
                <a:spcPts val="600"/>
              </a:spcAft>
              <a:defRPr/>
            </a:pPr>
            <a:r>
              <a:rPr lang="en-US" b="1" dirty="0">
                <a:solidFill>
                  <a:srgbClr val="022756"/>
                </a:solidFill>
                <a:latin typeface="Helvetica" pitchFamily="2" charset="0"/>
              </a:rPr>
              <a:t>Relevance:</a:t>
            </a:r>
          </a:p>
          <a:p>
            <a:pPr marL="285750" lvl="0" indent="-285750">
              <a:spcBef>
                <a:spcPts val="600"/>
              </a:spcBef>
              <a:spcAft>
                <a:spcPts val="600"/>
              </a:spcAft>
              <a:buFont typeface="Arial" panose="020B0604020202020204" pitchFamily="34" charset="0"/>
              <a:buChar char="•"/>
              <a:defRPr/>
            </a:pPr>
            <a:r>
              <a:rPr lang="en-US" dirty="0">
                <a:solidFill>
                  <a:srgbClr val="022756"/>
                </a:solidFill>
                <a:latin typeface="Helvetica" pitchFamily="2" charset="0"/>
              </a:rPr>
              <a:t>These standards ensure … in the project.</a:t>
            </a:r>
          </a:p>
          <a:p>
            <a:pPr marL="285750" lvl="0" indent="-285750">
              <a:spcBef>
                <a:spcPts val="600"/>
              </a:spcBef>
              <a:spcAft>
                <a:spcPts val="600"/>
              </a:spcAft>
              <a:buFont typeface="Arial" panose="020B0604020202020204" pitchFamily="34" charset="0"/>
              <a:buChar char="•"/>
              <a:defRPr/>
            </a:pPr>
            <a:r>
              <a:rPr lang="en-US" dirty="0">
                <a:solidFill>
                  <a:srgbClr val="022756"/>
                </a:solidFill>
                <a:latin typeface="Helvetica" pitchFamily="2" charset="0"/>
              </a:rPr>
              <a:t>They provide guidelines critical to ...</a:t>
            </a:r>
          </a:p>
          <a:p>
            <a:pPr>
              <a:spcBef>
                <a:spcPts val="600"/>
              </a:spcBef>
              <a:spcAft>
                <a:spcPts val="600"/>
              </a:spcAft>
              <a:defRPr/>
            </a:pPr>
            <a:br>
              <a:rPr lang="en-US" dirty="0">
                <a:solidFill>
                  <a:srgbClr val="022756"/>
                </a:solidFill>
                <a:latin typeface="Helvetica" pitchFamily="2" charset="0"/>
              </a:rPr>
            </a:br>
            <a:r>
              <a:rPr lang="en-US" dirty="0">
                <a:solidFill>
                  <a:srgbClr val="022756"/>
                </a:solidFill>
                <a:latin typeface="Helvetica" pitchFamily="2" charset="0"/>
              </a:rPr>
              <a:t>Note: This slide is included for completeness and </a:t>
            </a:r>
            <a:r>
              <a:rPr lang="en-US" u="sng" dirty="0">
                <a:solidFill>
                  <a:srgbClr val="022756"/>
                </a:solidFill>
                <a:latin typeface="Helvetica" pitchFamily="2" charset="0"/>
              </a:rPr>
              <a:t>should not be left blank</a:t>
            </a:r>
            <a:r>
              <a:rPr lang="en-US" dirty="0">
                <a:solidFill>
                  <a:srgbClr val="022756"/>
                </a:solidFill>
                <a:latin typeface="Helvetica" pitchFamily="2" charset="0"/>
              </a:rPr>
              <a:t>, details can be skipped during the presentation.</a:t>
            </a:r>
            <a:endParaRPr lang="tr-TR" dirty="0">
              <a:solidFill>
                <a:srgbClr val="022756"/>
              </a:solidFill>
              <a:latin typeface="Helvetica" pitchFamily="2" charset="0"/>
            </a:endParaRPr>
          </a:p>
          <a:p>
            <a:pPr lvl="0">
              <a:spcBef>
                <a:spcPts val="600"/>
              </a:spcBef>
              <a:spcAft>
                <a:spcPts val="600"/>
              </a:spcAft>
              <a:defRPr/>
            </a:pPr>
            <a:endParaRPr lang="tr-TR" dirty="0"/>
          </a:p>
        </p:txBody>
      </p:sp>
      <p:sp>
        <p:nvSpPr>
          <p:cNvPr id="6" name="Metin kutusu 5">
            <a:extLst>
              <a:ext uri="{FF2B5EF4-FFF2-40B4-BE49-F238E27FC236}">
                <a16:creationId xmlns:a16="http://schemas.microsoft.com/office/drawing/2014/main" id="{687B6D56-038E-4874-C369-7986AA3D2CFB}"/>
              </a:ext>
            </a:extLst>
          </p:cNvPr>
          <p:cNvSpPr txBox="1"/>
          <p:nvPr/>
        </p:nvSpPr>
        <p:spPr>
          <a:xfrm>
            <a:off x="7867521" y="462744"/>
            <a:ext cx="4332725" cy="523220"/>
          </a:xfrm>
          <a:prstGeom prst="rect">
            <a:avLst/>
          </a:prstGeom>
          <a:noFill/>
        </p:spPr>
        <p:txBody>
          <a:bodyPr wrap="none" rtlCol="0">
            <a:spAutoFit/>
          </a:bodyPr>
          <a:lstStyle/>
          <a:p>
            <a:r>
              <a:rPr lang="tr-TR" sz="2800" dirty="0">
                <a:solidFill>
                  <a:schemeClr val="bg1"/>
                </a:solidFill>
                <a:latin typeface="Helvetica" pitchFamily="2" charset="0"/>
              </a:rPr>
              <a:t>RELEVANT STANDARDS</a:t>
            </a:r>
          </a:p>
        </p:txBody>
      </p:sp>
    </p:spTree>
    <p:extLst>
      <p:ext uri="{BB962C8B-B14F-4D97-AF65-F5344CB8AC3E}">
        <p14:creationId xmlns:p14="http://schemas.microsoft.com/office/powerpoint/2010/main" val="2410324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296BA2D4-4A30-53D1-AD45-9CA07A118769}"/>
              </a:ext>
            </a:extLst>
          </p:cNvPr>
          <p:cNvSpPr txBox="1"/>
          <p:nvPr/>
        </p:nvSpPr>
        <p:spPr>
          <a:xfrm>
            <a:off x="1050616" y="1949976"/>
            <a:ext cx="5776858" cy="3477875"/>
          </a:xfrm>
          <a:prstGeom prst="rect">
            <a:avLst/>
          </a:prstGeom>
          <a:noFill/>
        </p:spPr>
        <p:txBody>
          <a:bodyPr wrap="square" rtlCol="0">
            <a:spAutoFit/>
          </a:bodyPr>
          <a:lstStyle/>
          <a:p>
            <a:pPr marL="285750" lvl="0" indent="-285750" algn="just">
              <a:spcBef>
                <a:spcPts val="600"/>
              </a:spcBef>
              <a:spcAft>
                <a:spcPts val="600"/>
              </a:spcAft>
              <a:buFont typeface="Arial" panose="020B0604020202020204" pitchFamily="34" charset="0"/>
              <a:buChar char="•"/>
              <a:defRPr/>
            </a:pPr>
            <a:r>
              <a:rPr lang="en-US" dirty="0">
                <a:solidFill>
                  <a:srgbClr val="022756"/>
                </a:solidFill>
                <a:latin typeface="Helvetica" pitchFamily="2" charset="0"/>
              </a:rPr>
              <a:t>Describe the setup (hardware and software) to be used.</a:t>
            </a:r>
          </a:p>
          <a:p>
            <a:pPr marL="285750" lvl="0" indent="-285750" algn="just">
              <a:spcBef>
                <a:spcPts val="600"/>
              </a:spcBef>
              <a:spcAft>
                <a:spcPts val="600"/>
              </a:spcAft>
              <a:buFont typeface="Arial" panose="020B0604020202020204" pitchFamily="34" charset="0"/>
              <a:buChar char="•"/>
              <a:defRPr/>
            </a:pPr>
            <a:r>
              <a:rPr lang="en-US" dirty="0">
                <a:solidFill>
                  <a:srgbClr val="022756"/>
                </a:solidFill>
                <a:latin typeface="Helvetica" pitchFamily="2" charset="0"/>
              </a:rPr>
              <a:t>List relevant equipment (e.g., sensors, actuators, controllers).</a:t>
            </a:r>
          </a:p>
          <a:p>
            <a:pPr marL="285750" lvl="0" indent="-285750" algn="just">
              <a:spcBef>
                <a:spcPts val="600"/>
              </a:spcBef>
              <a:spcAft>
                <a:spcPts val="600"/>
              </a:spcAft>
              <a:buFont typeface="Arial" panose="020B0604020202020204" pitchFamily="34" charset="0"/>
              <a:buChar char="•"/>
              <a:defRPr/>
            </a:pPr>
            <a:r>
              <a:rPr lang="en-US" dirty="0">
                <a:solidFill>
                  <a:srgbClr val="022756"/>
                </a:solidFill>
                <a:latin typeface="Helvetica" pitchFamily="2" charset="0"/>
              </a:rPr>
              <a:t>Specify tools (e.g., MATLAB, Simulink, ROS, CAD software).</a:t>
            </a:r>
          </a:p>
          <a:p>
            <a:pPr marL="285750" lvl="0" indent="-285750" algn="just">
              <a:spcBef>
                <a:spcPts val="600"/>
              </a:spcBef>
              <a:spcAft>
                <a:spcPts val="600"/>
              </a:spcAft>
              <a:buFont typeface="Arial" panose="020B0604020202020204" pitchFamily="34" charset="0"/>
              <a:buChar char="•"/>
              <a:defRPr/>
            </a:pPr>
            <a:r>
              <a:rPr lang="en-US" dirty="0">
                <a:solidFill>
                  <a:srgbClr val="022756"/>
                </a:solidFill>
                <a:latin typeface="Helvetica" pitchFamily="2" charset="0"/>
              </a:rPr>
              <a:t>Explain why the chosen tools/setup are sufficient to achieve project goals.</a:t>
            </a:r>
          </a:p>
          <a:p>
            <a:pPr marL="285750" lvl="0" indent="-285750" algn="just">
              <a:spcBef>
                <a:spcPts val="600"/>
              </a:spcBef>
              <a:spcAft>
                <a:spcPts val="600"/>
              </a:spcAft>
              <a:buFont typeface="Arial" panose="020B0604020202020204" pitchFamily="34" charset="0"/>
              <a:buChar char="•"/>
              <a:defRPr/>
            </a:pPr>
            <a:r>
              <a:rPr lang="en-US" dirty="0">
                <a:solidFill>
                  <a:srgbClr val="022756"/>
                </a:solidFill>
                <a:latin typeface="Helvetica" pitchFamily="2" charset="0"/>
              </a:rPr>
              <a:t>You may include additional slides to show your work from this term.</a:t>
            </a:r>
            <a:endParaRPr lang="tr-TR" dirty="0"/>
          </a:p>
        </p:txBody>
      </p:sp>
      <p:sp>
        <p:nvSpPr>
          <p:cNvPr id="6" name="Metin kutusu 5">
            <a:extLst>
              <a:ext uri="{FF2B5EF4-FFF2-40B4-BE49-F238E27FC236}">
                <a16:creationId xmlns:a16="http://schemas.microsoft.com/office/drawing/2014/main" id="{687B6D56-038E-4874-C369-7986AA3D2CFB}"/>
              </a:ext>
            </a:extLst>
          </p:cNvPr>
          <p:cNvSpPr txBox="1"/>
          <p:nvPr/>
        </p:nvSpPr>
        <p:spPr>
          <a:xfrm>
            <a:off x="7653193" y="545040"/>
            <a:ext cx="4538807" cy="400110"/>
          </a:xfrm>
          <a:prstGeom prst="rect">
            <a:avLst/>
          </a:prstGeom>
          <a:noFill/>
        </p:spPr>
        <p:txBody>
          <a:bodyPr wrap="none" rtlCol="0">
            <a:spAutoFit/>
          </a:bodyPr>
          <a:lstStyle/>
          <a:p>
            <a:r>
              <a:rPr lang="tr-TR" sz="2000" dirty="0">
                <a:solidFill>
                  <a:schemeClr val="bg1"/>
                </a:solidFill>
                <a:latin typeface="Helvetica" pitchFamily="2" charset="0"/>
              </a:rPr>
              <a:t>EXPERIMENT / SIMULATION SETUP</a:t>
            </a:r>
          </a:p>
        </p:txBody>
      </p:sp>
      <p:sp>
        <p:nvSpPr>
          <p:cNvPr id="5" name="Dikdörtgen 3">
            <a:extLst>
              <a:ext uri="{FF2B5EF4-FFF2-40B4-BE49-F238E27FC236}">
                <a16:creationId xmlns:a16="http://schemas.microsoft.com/office/drawing/2014/main" id="{168A84D0-CBA5-404E-B91C-F348F497E360}"/>
              </a:ext>
            </a:extLst>
          </p:cNvPr>
          <p:cNvSpPr/>
          <p:nvPr/>
        </p:nvSpPr>
        <p:spPr>
          <a:xfrm>
            <a:off x="7139336" y="1736335"/>
            <a:ext cx="4553118" cy="4416554"/>
          </a:xfrm>
          <a:prstGeom prst="rect">
            <a:avLst/>
          </a:prstGeom>
          <a:solidFill>
            <a:schemeClr val="bg2">
              <a:lumMod val="9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8" name="Metin kutusu 4">
            <a:extLst>
              <a:ext uri="{FF2B5EF4-FFF2-40B4-BE49-F238E27FC236}">
                <a16:creationId xmlns:a16="http://schemas.microsoft.com/office/drawing/2014/main" id="{5F240DDC-A076-4DB1-9979-5D7E4FDA6921}"/>
              </a:ext>
            </a:extLst>
          </p:cNvPr>
          <p:cNvSpPr txBox="1"/>
          <p:nvPr/>
        </p:nvSpPr>
        <p:spPr>
          <a:xfrm>
            <a:off x="8129960" y="3535026"/>
            <a:ext cx="3011424" cy="1477328"/>
          </a:xfrm>
          <a:prstGeom prst="rect">
            <a:avLst/>
          </a:prstGeom>
          <a:noFill/>
        </p:spPr>
        <p:txBody>
          <a:bodyPr wrap="square" rtlCol="0">
            <a:spAutoFit/>
          </a:bodyPr>
          <a:lstStyle/>
          <a:p>
            <a:r>
              <a:rPr lang="tr-TR" sz="3000" dirty="0">
                <a:latin typeface="Helvetica" pitchFamily="2" charset="0"/>
              </a:rPr>
              <a:t>GÖRSEL ALAN</a:t>
            </a:r>
            <a:endParaRPr lang="en-US" sz="3000" dirty="0">
              <a:latin typeface="Helvetica" pitchFamily="2" charset="0"/>
            </a:endParaRPr>
          </a:p>
          <a:p>
            <a:pPr algn="ctr"/>
            <a:r>
              <a:rPr lang="en-US" sz="3000" dirty="0">
                <a:latin typeface="Helvetica" pitchFamily="2" charset="0"/>
              </a:rPr>
              <a:t>(</a:t>
            </a:r>
            <a:r>
              <a:rPr lang="en-US" sz="3000" dirty="0" err="1">
                <a:latin typeface="Helvetica" pitchFamily="2" charset="0"/>
              </a:rPr>
              <a:t>Zorunlu</a:t>
            </a:r>
            <a:r>
              <a:rPr lang="en-US" sz="3000" dirty="0">
                <a:latin typeface="Helvetica" pitchFamily="2" charset="0"/>
              </a:rPr>
              <a:t> </a:t>
            </a:r>
            <a:r>
              <a:rPr lang="en-US" sz="3000" dirty="0" err="1">
                <a:latin typeface="Helvetica" pitchFamily="2" charset="0"/>
              </a:rPr>
              <a:t>değil</a:t>
            </a:r>
            <a:r>
              <a:rPr lang="en-US" sz="3000" dirty="0">
                <a:latin typeface="Helvetica" pitchFamily="2" charset="0"/>
              </a:rPr>
              <a:t>, </a:t>
            </a:r>
            <a:r>
              <a:rPr lang="en-US" sz="3000" dirty="0" err="1">
                <a:latin typeface="Helvetica" pitchFamily="2" charset="0"/>
              </a:rPr>
              <a:t>örnektir</a:t>
            </a:r>
            <a:r>
              <a:rPr lang="en-US" sz="3000" dirty="0">
                <a:latin typeface="Helvetica" pitchFamily="2" charset="0"/>
              </a:rPr>
              <a:t>.)</a:t>
            </a:r>
            <a:endParaRPr lang="tr-TR" sz="3000" dirty="0">
              <a:latin typeface="Helvetica" pitchFamily="2" charset="0"/>
            </a:endParaRPr>
          </a:p>
        </p:txBody>
      </p:sp>
    </p:spTree>
    <p:extLst>
      <p:ext uri="{BB962C8B-B14F-4D97-AF65-F5344CB8AC3E}">
        <p14:creationId xmlns:p14="http://schemas.microsoft.com/office/powerpoint/2010/main" val="3159109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296BA2D4-4A30-53D1-AD45-9CA07A118769}"/>
              </a:ext>
            </a:extLst>
          </p:cNvPr>
          <p:cNvSpPr txBox="1"/>
          <p:nvPr/>
        </p:nvSpPr>
        <p:spPr>
          <a:xfrm>
            <a:off x="1117001" y="1761789"/>
            <a:ext cx="10312999" cy="4431983"/>
          </a:xfrm>
          <a:prstGeom prst="rect">
            <a:avLst/>
          </a:prstGeom>
          <a:noFill/>
        </p:spPr>
        <p:txBody>
          <a:bodyPr wrap="square" rtlCol="0">
            <a:spAutoFit/>
          </a:bodyPr>
          <a:lstStyle/>
          <a:p>
            <a:pPr marL="285750" lvl="0" indent="-285750">
              <a:spcBef>
                <a:spcPts val="600"/>
              </a:spcBef>
              <a:spcAft>
                <a:spcPts val="600"/>
              </a:spcAft>
              <a:buFont typeface="Arial" panose="020B0604020202020204" pitchFamily="34" charset="0"/>
              <a:buChar char="•"/>
              <a:defRPr/>
            </a:pPr>
            <a:r>
              <a:rPr lang="en-US" b="1" dirty="0">
                <a:solidFill>
                  <a:srgbClr val="022756"/>
                </a:solidFill>
                <a:latin typeface="Helvetica" pitchFamily="2" charset="0"/>
              </a:rPr>
              <a:t>Scientific Contribution:</a:t>
            </a:r>
            <a:br>
              <a:rPr lang="en-US" dirty="0">
                <a:solidFill>
                  <a:srgbClr val="022756"/>
                </a:solidFill>
                <a:latin typeface="Helvetica" pitchFamily="2" charset="0"/>
              </a:rPr>
            </a:br>
            <a:r>
              <a:rPr lang="en-US" dirty="0">
                <a:solidFill>
                  <a:srgbClr val="022756"/>
                </a:solidFill>
                <a:latin typeface="Helvetica" pitchFamily="2" charset="0"/>
              </a:rPr>
              <a:t>-	Advances knowledge in … through ...</a:t>
            </a:r>
          </a:p>
          <a:p>
            <a:pPr marL="285750" lvl="0" indent="-285750">
              <a:spcBef>
                <a:spcPts val="600"/>
              </a:spcBef>
              <a:spcAft>
                <a:spcPts val="600"/>
              </a:spcAft>
              <a:buFont typeface="Arial" panose="020B0604020202020204" pitchFamily="34" charset="0"/>
              <a:buChar char="•"/>
              <a:defRPr/>
            </a:pPr>
            <a:r>
              <a:rPr lang="en-US" b="1" dirty="0">
                <a:solidFill>
                  <a:srgbClr val="022756"/>
                </a:solidFill>
                <a:latin typeface="Helvetica" pitchFamily="2" charset="0"/>
              </a:rPr>
              <a:t>Economic Growth:</a:t>
            </a:r>
            <a:br>
              <a:rPr lang="en-US" dirty="0">
                <a:solidFill>
                  <a:srgbClr val="022756"/>
                </a:solidFill>
                <a:latin typeface="Helvetica" pitchFamily="2" charset="0"/>
              </a:rPr>
            </a:br>
            <a:r>
              <a:rPr lang="en-US" dirty="0">
                <a:solidFill>
                  <a:srgbClr val="022756"/>
                </a:solidFill>
                <a:latin typeface="Helvetica" pitchFamily="2" charset="0"/>
              </a:rPr>
              <a:t>-	Potential to boost …</a:t>
            </a:r>
          </a:p>
          <a:p>
            <a:pPr marL="285750" lvl="0" indent="-285750">
              <a:spcBef>
                <a:spcPts val="600"/>
              </a:spcBef>
              <a:spcAft>
                <a:spcPts val="600"/>
              </a:spcAft>
              <a:buFont typeface="Arial" panose="020B0604020202020204" pitchFamily="34" charset="0"/>
              <a:buChar char="•"/>
              <a:defRPr/>
            </a:pPr>
            <a:r>
              <a:rPr lang="en-US" b="1" dirty="0">
                <a:solidFill>
                  <a:srgbClr val="022756"/>
                </a:solidFill>
                <a:latin typeface="Helvetica" pitchFamily="2" charset="0"/>
              </a:rPr>
              <a:t>Beneficiaries:</a:t>
            </a:r>
            <a:br>
              <a:rPr lang="en-US" dirty="0">
                <a:solidFill>
                  <a:srgbClr val="022756"/>
                </a:solidFill>
                <a:latin typeface="Helvetica" pitchFamily="2" charset="0"/>
              </a:rPr>
            </a:br>
            <a:r>
              <a:rPr lang="en-US" dirty="0">
                <a:solidFill>
                  <a:srgbClr val="022756"/>
                </a:solidFill>
                <a:latin typeface="Helvetica" pitchFamily="2" charset="0"/>
              </a:rPr>
              <a:t>-	Academia: …</a:t>
            </a:r>
            <a:br>
              <a:rPr lang="en-US" dirty="0">
                <a:solidFill>
                  <a:srgbClr val="022756"/>
                </a:solidFill>
                <a:latin typeface="Helvetica" pitchFamily="2" charset="0"/>
              </a:rPr>
            </a:br>
            <a:r>
              <a:rPr lang="en-US" dirty="0">
                <a:solidFill>
                  <a:srgbClr val="022756"/>
                </a:solidFill>
                <a:latin typeface="Helvetica" pitchFamily="2" charset="0"/>
              </a:rPr>
              <a:t>-	Industry: …</a:t>
            </a:r>
            <a:br>
              <a:rPr lang="en-US" dirty="0">
                <a:solidFill>
                  <a:srgbClr val="022756"/>
                </a:solidFill>
                <a:latin typeface="Helvetica" pitchFamily="2" charset="0"/>
              </a:rPr>
            </a:br>
            <a:r>
              <a:rPr lang="en-US" dirty="0">
                <a:solidFill>
                  <a:srgbClr val="022756"/>
                </a:solidFill>
                <a:latin typeface="Helvetica" pitchFamily="2" charset="0"/>
              </a:rPr>
              <a:t>-	Society: ...</a:t>
            </a:r>
            <a:br>
              <a:rPr lang="en-US" dirty="0">
                <a:solidFill>
                  <a:srgbClr val="022756"/>
                </a:solidFill>
                <a:latin typeface="Helvetica" pitchFamily="2" charset="0"/>
              </a:rPr>
            </a:br>
            <a:r>
              <a:rPr lang="en-US" dirty="0">
                <a:solidFill>
                  <a:srgbClr val="022756"/>
                </a:solidFill>
                <a:latin typeface="Helvetica" pitchFamily="2" charset="0"/>
              </a:rPr>
              <a:t>-	…</a:t>
            </a:r>
          </a:p>
          <a:p>
            <a:pPr marL="285750" lvl="0" indent="-285750">
              <a:spcBef>
                <a:spcPts val="600"/>
              </a:spcBef>
              <a:spcAft>
                <a:spcPts val="600"/>
              </a:spcAft>
              <a:buFont typeface="Arial" panose="020B0604020202020204" pitchFamily="34" charset="0"/>
              <a:buChar char="•"/>
              <a:defRPr/>
            </a:pPr>
            <a:r>
              <a:rPr lang="en-US" b="1" dirty="0">
                <a:solidFill>
                  <a:srgbClr val="022756"/>
                </a:solidFill>
                <a:latin typeface="Helvetica" pitchFamily="2" charset="0"/>
              </a:rPr>
              <a:t>Broader Effects:</a:t>
            </a:r>
            <a:br>
              <a:rPr lang="en-US" dirty="0">
                <a:solidFill>
                  <a:srgbClr val="022756"/>
                </a:solidFill>
                <a:latin typeface="Helvetica" pitchFamily="2" charset="0"/>
              </a:rPr>
            </a:br>
            <a:r>
              <a:rPr lang="en-US" dirty="0">
                <a:solidFill>
                  <a:srgbClr val="022756"/>
                </a:solidFill>
                <a:latin typeface="Helvetica" pitchFamily="2" charset="0"/>
              </a:rPr>
              <a:t>-	Environment: ...</a:t>
            </a:r>
            <a:br>
              <a:rPr lang="en-US" dirty="0">
                <a:solidFill>
                  <a:srgbClr val="022756"/>
                </a:solidFill>
                <a:latin typeface="Helvetica" pitchFamily="2" charset="0"/>
              </a:rPr>
            </a:br>
            <a:r>
              <a:rPr lang="en-US" dirty="0">
                <a:solidFill>
                  <a:srgbClr val="022756"/>
                </a:solidFill>
                <a:latin typeface="Helvetica" pitchFamily="2" charset="0"/>
              </a:rPr>
              <a:t>-	Economy: ...</a:t>
            </a:r>
            <a:br>
              <a:rPr lang="en-US" dirty="0">
                <a:solidFill>
                  <a:srgbClr val="022756"/>
                </a:solidFill>
                <a:latin typeface="Helvetica" pitchFamily="2" charset="0"/>
              </a:rPr>
            </a:br>
            <a:r>
              <a:rPr lang="en-US" dirty="0">
                <a:solidFill>
                  <a:srgbClr val="022756"/>
                </a:solidFill>
                <a:latin typeface="Helvetica" pitchFamily="2" charset="0"/>
              </a:rPr>
              <a:t>-	Ethics: ...</a:t>
            </a:r>
            <a:br>
              <a:rPr lang="en-US" dirty="0">
                <a:solidFill>
                  <a:srgbClr val="022756"/>
                </a:solidFill>
                <a:latin typeface="Helvetica" pitchFamily="2" charset="0"/>
              </a:rPr>
            </a:br>
            <a:r>
              <a:rPr lang="en-US" dirty="0">
                <a:solidFill>
                  <a:srgbClr val="022756"/>
                </a:solidFill>
                <a:latin typeface="Helvetica" pitchFamily="2" charset="0"/>
              </a:rPr>
              <a:t>-	...</a:t>
            </a:r>
          </a:p>
        </p:txBody>
      </p:sp>
      <p:sp>
        <p:nvSpPr>
          <p:cNvPr id="6" name="Metin kutusu 5">
            <a:extLst>
              <a:ext uri="{FF2B5EF4-FFF2-40B4-BE49-F238E27FC236}">
                <a16:creationId xmlns:a16="http://schemas.microsoft.com/office/drawing/2014/main" id="{687B6D56-038E-4874-C369-7986AA3D2CFB}"/>
              </a:ext>
            </a:extLst>
          </p:cNvPr>
          <p:cNvSpPr txBox="1"/>
          <p:nvPr/>
        </p:nvSpPr>
        <p:spPr>
          <a:xfrm>
            <a:off x="7867521" y="462744"/>
            <a:ext cx="1514132" cy="523220"/>
          </a:xfrm>
          <a:prstGeom prst="rect">
            <a:avLst/>
          </a:prstGeom>
          <a:noFill/>
        </p:spPr>
        <p:txBody>
          <a:bodyPr wrap="none" rtlCol="0">
            <a:spAutoFit/>
          </a:bodyPr>
          <a:lstStyle/>
          <a:p>
            <a:r>
              <a:rPr lang="tr-TR" sz="2800" dirty="0">
                <a:solidFill>
                  <a:schemeClr val="bg1"/>
                </a:solidFill>
                <a:latin typeface="Helvetica" pitchFamily="2" charset="0"/>
              </a:rPr>
              <a:t>IMPACT</a:t>
            </a:r>
          </a:p>
        </p:txBody>
      </p:sp>
    </p:spTree>
    <p:extLst>
      <p:ext uri="{BB962C8B-B14F-4D97-AF65-F5344CB8AC3E}">
        <p14:creationId xmlns:p14="http://schemas.microsoft.com/office/powerpoint/2010/main" val="37003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296BA2D4-4A30-53D1-AD45-9CA07A118769}"/>
              </a:ext>
            </a:extLst>
          </p:cNvPr>
          <p:cNvSpPr txBox="1"/>
          <p:nvPr/>
        </p:nvSpPr>
        <p:spPr>
          <a:xfrm>
            <a:off x="1269401" y="1713145"/>
            <a:ext cx="10312999" cy="3508653"/>
          </a:xfrm>
          <a:prstGeom prst="rect">
            <a:avLst/>
          </a:prstGeom>
          <a:noFill/>
        </p:spPr>
        <p:txBody>
          <a:bodyPr wrap="square" rtlCol="0">
            <a:spAutoFit/>
          </a:bodyPr>
          <a:lstStyle/>
          <a:p>
            <a:pPr marR="0" lvl="0" algn="l" defTabSz="457200" rtl="0" eaLnBrk="1" fontAlgn="auto" latinLnBrk="0" hangingPunct="1">
              <a:lnSpc>
                <a:spcPct val="100000"/>
              </a:lnSpc>
              <a:spcBef>
                <a:spcPts val="600"/>
              </a:spcBef>
              <a:spcAft>
                <a:spcPts val="600"/>
              </a:spcAft>
              <a:buClrTx/>
              <a:buSzTx/>
              <a:tabLst/>
              <a:defRPr/>
            </a:pPr>
            <a:r>
              <a:rPr lang="en-US" sz="1800" b="0" dirty="0">
                <a:solidFill>
                  <a:srgbClr val="022756"/>
                </a:solidFill>
                <a:latin typeface="Helvetica" pitchFamily="2" charset="0"/>
              </a:rPr>
              <a:t>Sum up the presentation</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tr-TR" sz="1800" b="0" dirty="0">
                <a:solidFill>
                  <a:srgbClr val="022756"/>
                </a:solidFill>
                <a:latin typeface="Helvetica" pitchFamily="2" charset="0"/>
              </a:rPr>
              <a:t>Lorem ipsum Lorem ipsum Lorem ipsum Lorem ipsum Lorem ipsum </a:t>
            </a:r>
            <a:endParaRPr lang="en-US" sz="1800" b="0" dirty="0">
              <a:solidFill>
                <a:srgbClr val="022756"/>
              </a:solidFill>
              <a:latin typeface="Helvetica" pitchFamily="2" charset="0"/>
            </a:endParaRP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tr-TR" sz="1800" b="0" dirty="0">
                <a:solidFill>
                  <a:srgbClr val="022756"/>
                </a:solidFill>
                <a:latin typeface="Helvetica" pitchFamily="2" charset="0"/>
              </a:rPr>
              <a:t>Lorem ipsum Lorem ipsum Lorem ipsum Lorem ipsum Lorem ipsum Lorem ipsum Lorem ipsum Lorem ipsum Lorem ipsum </a:t>
            </a:r>
            <a:endParaRPr lang="en-US" sz="1800" b="0" dirty="0">
              <a:solidFill>
                <a:srgbClr val="022756"/>
              </a:solidFill>
              <a:latin typeface="Helvetica" pitchFamily="2" charset="0"/>
            </a:endParaRP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tr-TR" sz="1800" b="0" dirty="0">
                <a:solidFill>
                  <a:srgbClr val="022756"/>
                </a:solidFill>
                <a:latin typeface="Helvetica" pitchFamily="2" charset="0"/>
              </a:rPr>
              <a:t>Lorem ipsum Lorem ipsum Lorem ipsum Lorem ipsum</a:t>
            </a:r>
            <a:endParaRPr lang="tr-TR" b="0" dirty="0">
              <a:solidFill>
                <a:srgbClr val="022756"/>
              </a:solidFill>
              <a:latin typeface="Helvetica" pitchFamily="2" charset="0"/>
            </a:endParaRP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tr-TR" sz="1800" b="0" dirty="0">
                <a:solidFill>
                  <a:srgbClr val="022756"/>
                </a:solidFill>
                <a:latin typeface="Helvetica" pitchFamily="2" charset="0"/>
              </a:rPr>
              <a:t>Lorem ipsum Lorem ipsum Lorem ipsum Lorem ipsum Lorem ipsum Lorem ipsum </a:t>
            </a:r>
            <a:endParaRPr lang="en-US" sz="1800" b="0" dirty="0">
              <a:solidFill>
                <a:srgbClr val="022756"/>
              </a:solidFill>
              <a:latin typeface="Helvetica" pitchFamily="2" charset="0"/>
            </a:endParaRP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tr-TR" sz="1800" b="0" dirty="0">
                <a:solidFill>
                  <a:srgbClr val="022756"/>
                </a:solidFill>
                <a:latin typeface="Helvetica" pitchFamily="2" charset="0"/>
              </a:rPr>
              <a:t>Lorem ipsum Lorem ipsum Lorem ipsum Lorem ipsum Lorem ipsum Lorem ipsum Lorem ipsum Lorem ipsum </a:t>
            </a:r>
            <a:endParaRPr lang="en-US" sz="1800" b="0" dirty="0">
              <a:solidFill>
                <a:srgbClr val="022756"/>
              </a:solidFill>
              <a:latin typeface="Helvetica" pitchFamily="2" charset="0"/>
            </a:endParaRP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tr-TR" sz="1800" b="0" dirty="0">
                <a:solidFill>
                  <a:srgbClr val="022756"/>
                </a:solidFill>
                <a:latin typeface="Helvetica" pitchFamily="2" charset="0"/>
              </a:rPr>
              <a:t>Lorem ipsum Lorem ipsum Lorem ipsum Lorem</a:t>
            </a:r>
            <a:endParaRPr lang="tr-TR" dirty="0"/>
          </a:p>
        </p:txBody>
      </p:sp>
      <p:sp>
        <p:nvSpPr>
          <p:cNvPr id="6" name="Metin kutusu 5">
            <a:extLst>
              <a:ext uri="{FF2B5EF4-FFF2-40B4-BE49-F238E27FC236}">
                <a16:creationId xmlns:a16="http://schemas.microsoft.com/office/drawing/2014/main" id="{687B6D56-038E-4874-C369-7986AA3D2CFB}"/>
              </a:ext>
            </a:extLst>
          </p:cNvPr>
          <p:cNvSpPr txBox="1"/>
          <p:nvPr/>
        </p:nvSpPr>
        <p:spPr>
          <a:xfrm>
            <a:off x="7867521" y="462744"/>
            <a:ext cx="2579552" cy="523220"/>
          </a:xfrm>
          <a:prstGeom prst="rect">
            <a:avLst/>
          </a:prstGeom>
          <a:noFill/>
        </p:spPr>
        <p:txBody>
          <a:bodyPr wrap="none" rtlCol="0">
            <a:spAutoFit/>
          </a:bodyPr>
          <a:lstStyle/>
          <a:p>
            <a:r>
              <a:rPr lang="en-US" sz="2800" dirty="0">
                <a:solidFill>
                  <a:schemeClr val="bg1"/>
                </a:solidFill>
                <a:latin typeface="Helvetica" pitchFamily="2" charset="0"/>
              </a:rPr>
              <a:t>CONCLUSION</a:t>
            </a:r>
            <a:endParaRPr lang="tr-TR" sz="2800" dirty="0">
              <a:solidFill>
                <a:schemeClr val="bg1"/>
              </a:solidFill>
              <a:latin typeface="Helvetica" pitchFamily="2" charset="0"/>
            </a:endParaRPr>
          </a:p>
        </p:txBody>
      </p:sp>
    </p:spTree>
    <p:extLst>
      <p:ext uri="{BB962C8B-B14F-4D97-AF65-F5344CB8AC3E}">
        <p14:creationId xmlns:p14="http://schemas.microsoft.com/office/powerpoint/2010/main" val="2080635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23A664E1-AB5E-E2E6-293A-4414EE25CA8D}"/>
              </a:ext>
            </a:extLst>
          </p:cNvPr>
          <p:cNvSpPr txBox="1"/>
          <p:nvPr/>
        </p:nvSpPr>
        <p:spPr>
          <a:xfrm>
            <a:off x="2048255" y="2438159"/>
            <a:ext cx="8010144" cy="861774"/>
          </a:xfrm>
          <a:prstGeom prst="rect">
            <a:avLst/>
          </a:prstGeom>
          <a:noFill/>
        </p:spPr>
        <p:txBody>
          <a:bodyPr wrap="square" rtlCol="0" anchor="ctr">
            <a:spAutoFit/>
          </a:bodyPr>
          <a:lstStyle/>
          <a:p>
            <a:pPr algn="ctr"/>
            <a:r>
              <a:rPr lang="en-US" sz="5000" b="1" dirty="0">
                <a:solidFill>
                  <a:srgbClr val="012855"/>
                </a:solidFill>
                <a:latin typeface="Helvetica" pitchFamily="2" charset="0"/>
              </a:rPr>
              <a:t>Project Title</a:t>
            </a:r>
            <a:endParaRPr lang="tr-TR" sz="5000" b="1" dirty="0">
              <a:solidFill>
                <a:srgbClr val="012855"/>
              </a:solidFill>
              <a:latin typeface="Helvetica" pitchFamily="2" charset="0"/>
            </a:endParaRPr>
          </a:p>
        </p:txBody>
      </p:sp>
      <p:sp>
        <p:nvSpPr>
          <p:cNvPr id="3" name="Metin kutusu 2">
            <a:extLst>
              <a:ext uri="{FF2B5EF4-FFF2-40B4-BE49-F238E27FC236}">
                <a16:creationId xmlns:a16="http://schemas.microsoft.com/office/drawing/2014/main" id="{F43088B5-38E7-C10F-1230-9917608E9160}"/>
              </a:ext>
            </a:extLst>
          </p:cNvPr>
          <p:cNvSpPr txBox="1"/>
          <p:nvPr/>
        </p:nvSpPr>
        <p:spPr>
          <a:xfrm>
            <a:off x="4017014" y="6236667"/>
            <a:ext cx="4157965" cy="400110"/>
          </a:xfrm>
          <a:prstGeom prst="rect">
            <a:avLst/>
          </a:prstGeom>
          <a:noFill/>
        </p:spPr>
        <p:txBody>
          <a:bodyPr wrap="square" rtlCol="0" anchor="ctr">
            <a:spAutoFit/>
          </a:bodyPr>
          <a:lstStyle/>
          <a:p>
            <a:pPr algn="ctr"/>
            <a:r>
              <a:rPr lang="tr-TR" sz="2000" dirty="0">
                <a:solidFill>
                  <a:srgbClr val="012855"/>
                </a:solidFill>
                <a:latin typeface="Helvetica Light" panose="020B0403020202020204" pitchFamily="34" charset="0"/>
              </a:rPr>
              <a:t>??.??.202</a:t>
            </a:r>
            <a:r>
              <a:rPr lang="en-US" sz="2000" dirty="0">
                <a:solidFill>
                  <a:srgbClr val="012855"/>
                </a:solidFill>
                <a:latin typeface="Helvetica Light" panose="020B0403020202020204" pitchFamily="34" charset="0"/>
              </a:rPr>
              <a:t>5</a:t>
            </a:r>
            <a:endParaRPr lang="tr-TR" sz="2000" dirty="0">
              <a:solidFill>
                <a:srgbClr val="012855"/>
              </a:solidFill>
              <a:latin typeface="Helvetica Light" panose="020B0403020202020204" pitchFamily="34" charset="0"/>
            </a:endParaRPr>
          </a:p>
        </p:txBody>
      </p:sp>
      <p:sp>
        <p:nvSpPr>
          <p:cNvPr id="9" name="Metin kutusu 3">
            <a:extLst>
              <a:ext uri="{FF2B5EF4-FFF2-40B4-BE49-F238E27FC236}">
                <a16:creationId xmlns:a16="http://schemas.microsoft.com/office/drawing/2014/main" id="{9A9D6DBE-67B1-4157-BD50-D2BA571ECA5A}"/>
              </a:ext>
            </a:extLst>
          </p:cNvPr>
          <p:cNvSpPr txBox="1"/>
          <p:nvPr/>
        </p:nvSpPr>
        <p:spPr>
          <a:xfrm>
            <a:off x="4186961" y="3673043"/>
            <a:ext cx="3732733" cy="2862322"/>
          </a:xfrm>
          <a:prstGeom prst="rect">
            <a:avLst/>
          </a:prstGeom>
          <a:noFill/>
        </p:spPr>
        <p:txBody>
          <a:bodyPr wrap="square" rtlCol="0" anchor="ctr">
            <a:spAutoFit/>
          </a:bodyPr>
          <a:lstStyle/>
          <a:p>
            <a:pPr algn="ctr"/>
            <a:r>
              <a:rPr lang="en-US" sz="2000" b="1" dirty="0">
                <a:solidFill>
                  <a:srgbClr val="012855"/>
                </a:solidFill>
                <a:latin typeface="Helvetica" pitchFamily="2" charset="0"/>
              </a:rPr>
              <a:t>Thesis Advisor:</a:t>
            </a:r>
          </a:p>
          <a:p>
            <a:pPr algn="ctr"/>
            <a:r>
              <a:rPr lang="en-US" sz="2000" b="1" dirty="0">
                <a:solidFill>
                  <a:srgbClr val="012855"/>
                </a:solidFill>
                <a:latin typeface="Helvetica" pitchFamily="2" charset="0"/>
              </a:rPr>
              <a:t> </a:t>
            </a:r>
          </a:p>
          <a:p>
            <a:pPr algn="ctr"/>
            <a:r>
              <a:rPr lang="en-US" sz="2000" b="1" dirty="0">
                <a:solidFill>
                  <a:srgbClr val="012855"/>
                </a:solidFill>
                <a:latin typeface="Helvetica" pitchFamily="2" charset="0"/>
              </a:rPr>
              <a:t>Student 1</a:t>
            </a:r>
          </a:p>
          <a:p>
            <a:pPr algn="ctr"/>
            <a:r>
              <a:rPr lang="en-US" sz="2000" b="1" dirty="0">
                <a:solidFill>
                  <a:srgbClr val="012855"/>
                </a:solidFill>
                <a:latin typeface="Helvetica" pitchFamily="2" charset="0"/>
              </a:rPr>
              <a:t>Student 1 Number</a:t>
            </a:r>
          </a:p>
          <a:p>
            <a:pPr algn="ctr"/>
            <a:r>
              <a:rPr lang="en-US" sz="2000" b="1" dirty="0">
                <a:solidFill>
                  <a:srgbClr val="012855"/>
                </a:solidFill>
                <a:latin typeface="Helvetica" pitchFamily="2" charset="0"/>
              </a:rPr>
              <a:t>Student 2</a:t>
            </a:r>
          </a:p>
          <a:p>
            <a:pPr algn="ctr"/>
            <a:r>
              <a:rPr lang="en-US" sz="2000" b="1" dirty="0">
                <a:solidFill>
                  <a:srgbClr val="012855"/>
                </a:solidFill>
                <a:latin typeface="Helvetica" pitchFamily="2" charset="0"/>
              </a:rPr>
              <a:t>Student 2 Number</a:t>
            </a:r>
          </a:p>
          <a:p>
            <a:pPr algn="ctr"/>
            <a:r>
              <a:rPr lang="en-US" sz="2000" b="1" dirty="0">
                <a:solidFill>
                  <a:srgbClr val="012855"/>
                </a:solidFill>
                <a:latin typeface="Helvetica" pitchFamily="2" charset="0"/>
              </a:rPr>
              <a:t>Student 3</a:t>
            </a:r>
          </a:p>
          <a:p>
            <a:pPr algn="ctr"/>
            <a:r>
              <a:rPr lang="en-US" sz="2000" b="1" dirty="0">
                <a:solidFill>
                  <a:srgbClr val="012855"/>
                </a:solidFill>
                <a:latin typeface="Helvetica" pitchFamily="2" charset="0"/>
              </a:rPr>
              <a:t>Student 3 Number</a:t>
            </a:r>
          </a:p>
          <a:p>
            <a:pPr algn="ctr"/>
            <a:endParaRPr lang="tr-TR" sz="2000" b="1" dirty="0">
              <a:solidFill>
                <a:srgbClr val="012855"/>
              </a:solidFill>
              <a:latin typeface="Helvetica" pitchFamily="2" charset="0"/>
            </a:endParaRPr>
          </a:p>
        </p:txBody>
      </p:sp>
    </p:spTree>
    <p:extLst>
      <p:ext uri="{BB962C8B-B14F-4D97-AF65-F5344CB8AC3E}">
        <p14:creationId xmlns:p14="http://schemas.microsoft.com/office/powerpoint/2010/main" val="2612198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C6522129-3A3B-9752-BF80-D5855E942B89}"/>
              </a:ext>
            </a:extLst>
          </p:cNvPr>
          <p:cNvSpPr txBox="1"/>
          <p:nvPr/>
        </p:nvSpPr>
        <p:spPr>
          <a:xfrm>
            <a:off x="7702929" y="545040"/>
            <a:ext cx="4230710" cy="430887"/>
          </a:xfrm>
          <a:prstGeom prst="rect">
            <a:avLst/>
          </a:prstGeom>
          <a:noFill/>
        </p:spPr>
        <p:txBody>
          <a:bodyPr wrap="none" rtlCol="0">
            <a:spAutoFit/>
          </a:bodyPr>
          <a:lstStyle/>
          <a:p>
            <a:r>
              <a:rPr lang="tr-TR" sz="2200" dirty="0">
                <a:solidFill>
                  <a:schemeClr val="bg1"/>
                </a:solidFill>
                <a:latin typeface="Helvetica" pitchFamily="2" charset="0"/>
              </a:rPr>
              <a:t>PURPOSE AND IMPORTANCE </a:t>
            </a:r>
          </a:p>
        </p:txBody>
      </p:sp>
      <p:sp>
        <p:nvSpPr>
          <p:cNvPr id="4" name="Metin kutusu 3">
            <a:extLst>
              <a:ext uri="{FF2B5EF4-FFF2-40B4-BE49-F238E27FC236}">
                <a16:creationId xmlns:a16="http://schemas.microsoft.com/office/drawing/2014/main" id="{C703CCB2-0E35-8991-9D71-89519EFF94A8}"/>
              </a:ext>
            </a:extLst>
          </p:cNvPr>
          <p:cNvSpPr txBox="1"/>
          <p:nvPr/>
        </p:nvSpPr>
        <p:spPr>
          <a:xfrm>
            <a:off x="893602" y="1725525"/>
            <a:ext cx="11165543" cy="3816429"/>
          </a:xfrm>
          <a:prstGeom prst="rect">
            <a:avLst/>
          </a:prstGeom>
          <a:noFill/>
        </p:spPr>
        <p:txBody>
          <a:bodyPr wrap="square" rtlCol="0">
            <a:spAutoFit/>
          </a:bodyPr>
          <a:lstStyle/>
          <a:p>
            <a:pPr lvl="0">
              <a:spcBef>
                <a:spcPts val="600"/>
              </a:spcBef>
              <a:spcAft>
                <a:spcPts val="600"/>
              </a:spcAft>
              <a:defRPr/>
            </a:pPr>
            <a:r>
              <a:rPr lang="en-US" b="1" dirty="0">
                <a:solidFill>
                  <a:srgbClr val="022756"/>
                </a:solidFill>
                <a:latin typeface="Helvetica" pitchFamily="2" charset="0"/>
              </a:rPr>
              <a:t>Purpose:  </a:t>
            </a:r>
          </a:p>
          <a:p>
            <a:pPr marL="285750" lvl="0" indent="-285750">
              <a:spcBef>
                <a:spcPts val="600"/>
              </a:spcBef>
              <a:spcAft>
                <a:spcPts val="600"/>
              </a:spcAft>
              <a:buFont typeface="Arial" panose="020B0604020202020204" pitchFamily="34" charset="0"/>
              <a:buChar char="•"/>
              <a:defRPr/>
            </a:pPr>
            <a:r>
              <a:rPr lang="en-US" dirty="0">
                <a:solidFill>
                  <a:srgbClr val="022756"/>
                </a:solidFill>
                <a:latin typeface="Helvetica" pitchFamily="2" charset="0"/>
              </a:rPr>
              <a:t>Clearly outline the project's goals.  </a:t>
            </a:r>
          </a:p>
          <a:p>
            <a:pPr marL="285750" lvl="0" indent="-285750">
              <a:spcBef>
                <a:spcPts val="600"/>
              </a:spcBef>
              <a:spcAft>
                <a:spcPts val="600"/>
              </a:spcAft>
              <a:buFont typeface="Arial" panose="020B0604020202020204" pitchFamily="34" charset="0"/>
              <a:buChar char="•"/>
              <a:defRPr/>
            </a:pPr>
            <a:r>
              <a:rPr lang="en-US" dirty="0">
                <a:solidFill>
                  <a:srgbClr val="022756"/>
                </a:solidFill>
                <a:latin typeface="Helvetica" pitchFamily="2" charset="0"/>
              </a:rPr>
              <a:t>Highlight the problems it aims to solve or the innovations it introduces.  </a:t>
            </a:r>
          </a:p>
          <a:p>
            <a:pPr lvl="0">
              <a:spcBef>
                <a:spcPts val="600"/>
              </a:spcBef>
              <a:spcAft>
                <a:spcPts val="600"/>
              </a:spcAft>
              <a:defRPr/>
            </a:pPr>
            <a:r>
              <a:rPr lang="en-US" b="1" dirty="0">
                <a:solidFill>
                  <a:srgbClr val="022756"/>
                </a:solidFill>
                <a:latin typeface="Helvetica" pitchFamily="2" charset="0"/>
              </a:rPr>
              <a:t>Importance:  </a:t>
            </a:r>
          </a:p>
          <a:p>
            <a:pPr marL="285750" lvl="0" indent="-285750">
              <a:spcBef>
                <a:spcPts val="600"/>
              </a:spcBef>
              <a:spcAft>
                <a:spcPts val="600"/>
              </a:spcAft>
              <a:buFont typeface="Arial" panose="020B0604020202020204" pitchFamily="34" charset="0"/>
              <a:buChar char="•"/>
              <a:defRPr/>
            </a:pPr>
            <a:r>
              <a:rPr lang="en-US" dirty="0">
                <a:solidFill>
                  <a:srgbClr val="022756"/>
                </a:solidFill>
                <a:latin typeface="Helvetica" pitchFamily="2" charset="0"/>
              </a:rPr>
              <a:t>Emphasize the importance of the project in addressing specific challenges.  </a:t>
            </a:r>
          </a:p>
          <a:p>
            <a:pPr marL="285750" lvl="0" indent="-285750">
              <a:spcBef>
                <a:spcPts val="600"/>
              </a:spcBef>
              <a:spcAft>
                <a:spcPts val="600"/>
              </a:spcAft>
              <a:buFont typeface="Arial" panose="020B0604020202020204" pitchFamily="34" charset="0"/>
              <a:buChar char="•"/>
              <a:defRPr/>
            </a:pPr>
            <a:r>
              <a:rPr lang="en-US" dirty="0">
                <a:solidFill>
                  <a:srgbClr val="022756"/>
                </a:solidFill>
                <a:latin typeface="Helvetica" pitchFamily="2" charset="0"/>
              </a:rPr>
              <a:t>Showcase potential contributions to the field or industry.  </a:t>
            </a:r>
          </a:p>
          <a:p>
            <a:pPr lvl="0">
              <a:spcBef>
                <a:spcPts val="600"/>
              </a:spcBef>
              <a:spcAft>
                <a:spcPts val="600"/>
              </a:spcAft>
              <a:defRPr/>
            </a:pPr>
            <a:r>
              <a:rPr lang="en-US" b="1" dirty="0">
                <a:solidFill>
                  <a:srgbClr val="022756"/>
                </a:solidFill>
                <a:latin typeface="Helvetica" pitchFamily="2" charset="0"/>
              </a:rPr>
              <a:t>Supporting Evidence:  </a:t>
            </a:r>
          </a:p>
          <a:p>
            <a:pPr marL="285750" lvl="0" indent="-285750">
              <a:spcBef>
                <a:spcPts val="600"/>
              </a:spcBef>
              <a:spcAft>
                <a:spcPts val="600"/>
              </a:spcAft>
              <a:buFont typeface="Arial" panose="020B0604020202020204" pitchFamily="34" charset="0"/>
              <a:buChar char="•"/>
              <a:defRPr/>
            </a:pPr>
            <a:r>
              <a:rPr lang="en-US" dirty="0">
                <a:solidFill>
                  <a:srgbClr val="022756"/>
                </a:solidFill>
                <a:latin typeface="Helvetica" pitchFamily="2" charset="0"/>
              </a:rPr>
              <a:t>Include relevant data, statistics, or case studies to validate claims.  </a:t>
            </a:r>
          </a:p>
          <a:p>
            <a:pPr marL="285750" lvl="0" indent="-285750">
              <a:spcBef>
                <a:spcPts val="600"/>
              </a:spcBef>
              <a:spcAft>
                <a:spcPts val="600"/>
              </a:spcAft>
              <a:buFont typeface="Arial" panose="020B0604020202020204" pitchFamily="34" charset="0"/>
              <a:buChar char="•"/>
              <a:defRPr/>
            </a:pPr>
            <a:r>
              <a:rPr lang="en-US" dirty="0">
                <a:solidFill>
                  <a:srgbClr val="022756"/>
                </a:solidFill>
                <a:latin typeface="Helvetica" pitchFamily="2" charset="0"/>
              </a:rPr>
              <a:t>Use references where applicable to strengthen arguments.  </a:t>
            </a:r>
          </a:p>
        </p:txBody>
      </p:sp>
    </p:spTree>
    <p:extLst>
      <p:ext uri="{BB962C8B-B14F-4D97-AF65-F5344CB8AC3E}">
        <p14:creationId xmlns:p14="http://schemas.microsoft.com/office/powerpoint/2010/main" val="312717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994F2FEA-DBB8-A175-8A46-63169EFFDEE0}"/>
              </a:ext>
            </a:extLst>
          </p:cNvPr>
          <p:cNvSpPr txBox="1"/>
          <p:nvPr/>
        </p:nvSpPr>
        <p:spPr>
          <a:xfrm>
            <a:off x="7867521" y="462744"/>
            <a:ext cx="3482043" cy="523220"/>
          </a:xfrm>
          <a:prstGeom prst="rect">
            <a:avLst/>
          </a:prstGeom>
          <a:noFill/>
        </p:spPr>
        <p:txBody>
          <a:bodyPr wrap="none" rtlCol="0">
            <a:spAutoFit/>
          </a:bodyPr>
          <a:lstStyle/>
          <a:p>
            <a:r>
              <a:rPr lang="tr-TR" sz="2800" dirty="0">
                <a:solidFill>
                  <a:schemeClr val="bg1"/>
                </a:solidFill>
                <a:latin typeface="Helvetica" pitchFamily="2" charset="0"/>
              </a:rPr>
              <a:t>DESIGN PROBLEM</a:t>
            </a:r>
          </a:p>
        </p:txBody>
      </p:sp>
      <p:sp>
        <p:nvSpPr>
          <p:cNvPr id="7" name="Metin kutusu 2">
            <a:extLst>
              <a:ext uri="{FF2B5EF4-FFF2-40B4-BE49-F238E27FC236}">
                <a16:creationId xmlns:a16="http://schemas.microsoft.com/office/drawing/2014/main" id="{434CC10D-781F-41C0-845E-BADE54804180}"/>
              </a:ext>
            </a:extLst>
          </p:cNvPr>
          <p:cNvSpPr txBox="1"/>
          <p:nvPr/>
        </p:nvSpPr>
        <p:spPr>
          <a:xfrm>
            <a:off x="322230" y="2014792"/>
            <a:ext cx="7839635" cy="3816429"/>
          </a:xfrm>
          <a:prstGeom prst="rect">
            <a:avLst/>
          </a:prstGeom>
          <a:noFill/>
        </p:spPr>
        <p:txBody>
          <a:bodyPr wrap="square" rtlCol="0">
            <a:spAutoFit/>
          </a:bodyPr>
          <a:lstStyle/>
          <a:p>
            <a:pPr lvl="0">
              <a:spcBef>
                <a:spcPts val="600"/>
              </a:spcBef>
              <a:spcAft>
                <a:spcPts val="600"/>
              </a:spcAft>
              <a:defRPr/>
            </a:pPr>
            <a:r>
              <a:rPr lang="en-US" b="1" dirty="0">
                <a:solidFill>
                  <a:srgbClr val="022756"/>
                </a:solidFill>
                <a:latin typeface="Helvetica" pitchFamily="2" charset="0"/>
              </a:rPr>
              <a:t>Design Problem:  </a:t>
            </a:r>
          </a:p>
          <a:p>
            <a:pPr marL="285750" lvl="0" indent="-285750">
              <a:spcBef>
                <a:spcPts val="600"/>
              </a:spcBef>
              <a:spcAft>
                <a:spcPts val="600"/>
              </a:spcAft>
              <a:buFont typeface="Arial" panose="020B0604020202020204" pitchFamily="34" charset="0"/>
              <a:buChar char="•"/>
              <a:defRPr/>
            </a:pPr>
            <a:r>
              <a:rPr lang="en-US" dirty="0">
                <a:solidFill>
                  <a:srgbClr val="022756"/>
                </a:solidFill>
                <a:latin typeface="Helvetica" pitchFamily="2" charset="0"/>
              </a:rPr>
              <a:t>Clearly define the key challenges addressed by the project.  </a:t>
            </a:r>
          </a:p>
          <a:p>
            <a:pPr marL="285750" lvl="0" indent="-285750">
              <a:spcBef>
                <a:spcPts val="600"/>
              </a:spcBef>
              <a:spcAft>
                <a:spcPts val="600"/>
              </a:spcAft>
              <a:buFont typeface="Arial" panose="020B0604020202020204" pitchFamily="34" charset="0"/>
              <a:buChar char="•"/>
              <a:defRPr/>
            </a:pPr>
            <a:r>
              <a:rPr lang="en-US" dirty="0">
                <a:solidFill>
                  <a:srgbClr val="022756"/>
                </a:solidFill>
                <a:latin typeface="Helvetica" pitchFamily="2" charset="0"/>
              </a:rPr>
              <a:t>Explain the context and scope of the problem being solved.  </a:t>
            </a:r>
          </a:p>
          <a:p>
            <a:pPr lvl="0">
              <a:spcBef>
                <a:spcPts val="600"/>
              </a:spcBef>
              <a:spcAft>
                <a:spcPts val="600"/>
              </a:spcAft>
              <a:defRPr/>
            </a:pPr>
            <a:r>
              <a:rPr lang="en-US" b="1" dirty="0">
                <a:solidFill>
                  <a:srgbClr val="022756"/>
                </a:solidFill>
                <a:latin typeface="Helvetica" pitchFamily="2" charset="0"/>
              </a:rPr>
              <a:t>Design Criteria:  </a:t>
            </a:r>
          </a:p>
          <a:p>
            <a:pPr lvl="0">
              <a:spcBef>
                <a:spcPts val="600"/>
              </a:spcBef>
              <a:spcAft>
                <a:spcPts val="600"/>
              </a:spcAft>
              <a:defRPr/>
            </a:pPr>
            <a:r>
              <a:rPr lang="en-US" dirty="0">
                <a:solidFill>
                  <a:srgbClr val="022756"/>
                </a:solidFill>
                <a:latin typeface="Helvetica" pitchFamily="2" charset="0"/>
              </a:rPr>
              <a:t>Technical, Environmental, Economic, Safety &amp; Security, Ethical &amp; Societal. </a:t>
            </a:r>
          </a:p>
          <a:p>
            <a:pPr lvl="0">
              <a:spcBef>
                <a:spcPts val="600"/>
              </a:spcBef>
              <a:spcAft>
                <a:spcPts val="600"/>
              </a:spcAft>
              <a:defRPr/>
            </a:pPr>
            <a:r>
              <a:rPr lang="en-US" u="sng" dirty="0">
                <a:solidFill>
                  <a:srgbClr val="022756"/>
                </a:solidFill>
                <a:latin typeface="Helvetica" pitchFamily="2" charset="0"/>
              </a:rPr>
              <a:t>At least two</a:t>
            </a:r>
            <a:r>
              <a:rPr lang="en-US" dirty="0">
                <a:solidFill>
                  <a:srgbClr val="022756"/>
                </a:solidFill>
                <a:latin typeface="Helvetica" pitchFamily="2" charset="0"/>
              </a:rPr>
              <a:t> design criteria </a:t>
            </a:r>
            <a:r>
              <a:rPr lang="en-US" u="sng" dirty="0">
                <a:solidFill>
                  <a:srgbClr val="022756"/>
                </a:solidFill>
                <a:latin typeface="Helvetica" pitchFamily="2" charset="0"/>
              </a:rPr>
              <a:t>must be</a:t>
            </a:r>
            <a:r>
              <a:rPr lang="en-US" dirty="0">
                <a:solidFill>
                  <a:srgbClr val="022756"/>
                </a:solidFill>
                <a:latin typeface="Helvetica" pitchFamily="2" charset="0"/>
              </a:rPr>
              <a:t> addressed.</a:t>
            </a:r>
          </a:p>
          <a:p>
            <a:pPr lvl="0">
              <a:spcBef>
                <a:spcPts val="600"/>
              </a:spcBef>
              <a:spcAft>
                <a:spcPts val="600"/>
              </a:spcAft>
              <a:defRPr/>
            </a:pPr>
            <a:endParaRPr lang="en-US" dirty="0">
              <a:solidFill>
                <a:srgbClr val="022756"/>
              </a:solidFill>
              <a:latin typeface="Helvetica" pitchFamily="2" charset="0"/>
            </a:endParaRPr>
          </a:p>
          <a:p>
            <a:pPr lvl="0">
              <a:spcBef>
                <a:spcPts val="600"/>
              </a:spcBef>
              <a:spcAft>
                <a:spcPts val="600"/>
              </a:spcAft>
              <a:defRPr/>
            </a:pPr>
            <a:r>
              <a:rPr lang="en-US" dirty="0">
                <a:solidFill>
                  <a:srgbClr val="022756"/>
                </a:solidFill>
                <a:latin typeface="Helvetica" pitchFamily="2" charset="0"/>
              </a:rPr>
              <a:t>Connect design criteria to project objectives.  </a:t>
            </a:r>
          </a:p>
          <a:p>
            <a:pPr lvl="0">
              <a:spcBef>
                <a:spcPts val="600"/>
              </a:spcBef>
              <a:spcAft>
                <a:spcPts val="600"/>
              </a:spcAft>
              <a:defRPr/>
            </a:pPr>
            <a:r>
              <a:rPr lang="en-US" dirty="0">
                <a:solidFill>
                  <a:srgbClr val="022756"/>
                </a:solidFill>
                <a:latin typeface="Helvetica" pitchFamily="2" charset="0"/>
              </a:rPr>
              <a:t>Illustrate how addressing the problem aligns with project goals. </a:t>
            </a:r>
            <a:endParaRPr lang="tr-TR" dirty="0"/>
          </a:p>
        </p:txBody>
      </p:sp>
      <p:sp>
        <p:nvSpPr>
          <p:cNvPr id="8" name="Dikdörtgen 3">
            <a:extLst>
              <a:ext uri="{FF2B5EF4-FFF2-40B4-BE49-F238E27FC236}">
                <a16:creationId xmlns:a16="http://schemas.microsoft.com/office/drawing/2014/main" id="{FDD52A6B-D261-4C2C-8424-34946F60F51B}"/>
              </a:ext>
            </a:extLst>
          </p:cNvPr>
          <p:cNvSpPr/>
          <p:nvPr/>
        </p:nvSpPr>
        <p:spPr>
          <a:xfrm>
            <a:off x="8100603" y="1907641"/>
            <a:ext cx="3703933" cy="3793912"/>
          </a:xfrm>
          <a:prstGeom prst="rect">
            <a:avLst/>
          </a:prstGeom>
          <a:solidFill>
            <a:schemeClr val="bg2">
              <a:lumMod val="9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5" name="Metin kutusu 4">
            <a:extLst>
              <a:ext uri="{FF2B5EF4-FFF2-40B4-BE49-F238E27FC236}">
                <a16:creationId xmlns:a16="http://schemas.microsoft.com/office/drawing/2014/main" id="{3EE97C97-E2A7-4EF6-9976-BA03A04012B7}"/>
              </a:ext>
            </a:extLst>
          </p:cNvPr>
          <p:cNvSpPr txBox="1"/>
          <p:nvPr/>
        </p:nvSpPr>
        <p:spPr>
          <a:xfrm>
            <a:off x="8446857" y="3503152"/>
            <a:ext cx="3011424" cy="1477328"/>
          </a:xfrm>
          <a:prstGeom prst="rect">
            <a:avLst/>
          </a:prstGeom>
          <a:noFill/>
        </p:spPr>
        <p:txBody>
          <a:bodyPr wrap="square" rtlCol="0">
            <a:spAutoFit/>
          </a:bodyPr>
          <a:lstStyle/>
          <a:p>
            <a:r>
              <a:rPr lang="tr-TR" sz="3000" dirty="0">
                <a:latin typeface="Helvetica" pitchFamily="2" charset="0"/>
              </a:rPr>
              <a:t>GÖRSEL ALAN</a:t>
            </a:r>
            <a:endParaRPr lang="en-US" sz="3000" dirty="0">
              <a:latin typeface="Helvetica" pitchFamily="2" charset="0"/>
            </a:endParaRPr>
          </a:p>
          <a:p>
            <a:pPr algn="ctr"/>
            <a:r>
              <a:rPr lang="en-US" sz="3000" dirty="0">
                <a:latin typeface="Helvetica" pitchFamily="2" charset="0"/>
              </a:rPr>
              <a:t>(</a:t>
            </a:r>
            <a:r>
              <a:rPr lang="en-US" sz="3000" dirty="0" err="1">
                <a:latin typeface="Helvetica" pitchFamily="2" charset="0"/>
              </a:rPr>
              <a:t>Zorunlu</a:t>
            </a:r>
            <a:r>
              <a:rPr lang="en-US" sz="3000" dirty="0">
                <a:latin typeface="Helvetica" pitchFamily="2" charset="0"/>
              </a:rPr>
              <a:t> </a:t>
            </a:r>
            <a:r>
              <a:rPr lang="en-US" sz="3000" dirty="0" err="1">
                <a:latin typeface="Helvetica" pitchFamily="2" charset="0"/>
              </a:rPr>
              <a:t>değil</a:t>
            </a:r>
            <a:r>
              <a:rPr lang="en-US" sz="3000" dirty="0">
                <a:latin typeface="Helvetica" pitchFamily="2" charset="0"/>
              </a:rPr>
              <a:t>, </a:t>
            </a:r>
            <a:r>
              <a:rPr lang="en-US" sz="3000" dirty="0" err="1">
                <a:latin typeface="Helvetica" pitchFamily="2" charset="0"/>
              </a:rPr>
              <a:t>örnektir</a:t>
            </a:r>
            <a:r>
              <a:rPr lang="en-US" sz="3000" dirty="0">
                <a:latin typeface="Helvetica" pitchFamily="2" charset="0"/>
              </a:rPr>
              <a:t>.)</a:t>
            </a:r>
            <a:endParaRPr lang="tr-TR" sz="3000" dirty="0">
              <a:latin typeface="Helvetica" pitchFamily="2" charset="0"/>
            </a:endParaRPr>
          </a:p>
        </p:txBody>
      </p:sp>
    </p:spTree>
    <p:extLst>
      <p:ext uri="{BB962C8B-B14F-4D97-AF65-F5344CB8AC3E}">
        <p14:creationId xmlns:p14="http://schemas.microsoft.com/office/powerpoint/2010/main" val="4142745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296BA2D4-4A30-53D1-AD45-9CA07A118769}"/>
              </a:ext>
            </a:extLst>
          </p:cNvPr>
          <p:cNvSpPr txBox="1"/>
          <p:nvPr/>
        </p:nvSpPr>
        <p:spPr>
          <a:xfrm>
            <a:off x="1147783" y="2041189"/>
            <a:ext cx="5422351" cy="1938992"/>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dirty="0">
                <a:solidFill>
                  <a:srgbClr val="022756"/>
                </a:solidFill>
                <a:latin typeface="Helvetica" panose="020B0604020202020204" pitchFamily="34" charset="0"/>
                <a:cs typeface="Helvetica" panose="020B0604020202020204" pitchFamily="34" charset="0"/>
              </a:rPr>
              <a:t>Outline key strategies to tackle the problem.</a:t>
            </a:r>
          </a:p>
          <a:p>
            <a:pPr marL="285750" indent="-285750">
              <a:spcBef>
                <a:spcPts val="600"/>
              </a:spcBef>
              <a:spcAft>
                <a:spcPts val="600"/>
              </a:spcAft>
              <a:buFont typeface="Arial" panose="020B0604020202020204" pitchFamily="34" charset="0"/>
              <a:buChar char="•"/>
            </a:pPr>
            <a:r>
              <a:rPr lang="en-US" dirty="0">
                <a:solidFill>
                  <a:srgbClr val="022756"/>
                </a:solidFill>
                <a:latin typeface="Helvetica" panose="020B0604020202020204" pitchFamily="34" charset="0"/>
                <a:cs typeface="Helvetica" panose="020B0604020202020204" pitchFamily="34" charset="0"/>
              </a:rPr>
              <a:t>Mention relevant theorems, algorithms…</a:t>
            </a:r>
          </a:p>
          <a:p>
            <a:pPr marL="285750" indent="-285750">
              <a:spcBef>
                <a:spcPts val="600"/>
              </a:spcBef>
              <a:spcAft>
                <a:spcPts val="600"/>
              </a:spcAft>
              <a:buFont typeface="Arial" panose="020B0604020202020204" pitchFamily="34" charset="0"/>
              <a:buChar char="•"/>
            </a:pPr>
            <a:r>
              <a:rPr lang="en-US" dirty="0">
                <a:solidFill>
                  <a:srgbClr val="022756"/>
                </a:solidFill>
                <a:latin typeface="Helvetica" panose="020B0604020202020204" pitchFamily="34" charset="0"/>
                <a:cs typeface="Helvetica" panose="020B0604020202020204" pitchFamily="34" charset="0"/>
              </a:rPr>
              <a:t>Provide a structure or diagram (if available).</a:t>
            </a:r>
          </a:p>
          <a:p>
            <a:pPr marL="285750" indent="-285750">
              <a:spcBef>
                <a:spcPts val="600"/>
              </a:spcBef>
              <a:spcAft>
                <a:spcPts val="600"/>
              </a:spcAft>
              <a:buFont typeface="Arial" panose="020B0604020202020204" pitchFamily="34" charset="0"/>
              <a:buChar char="•"/>
            </a:pPr>
            <a:r>
              <a:rPr lang="en-US" dirty="0">
                <a:solidFill>
                  <a:srgbClr val="022756"/>
                </a:solidFill>
                <a:latin typeface="Helvetica" panose="020B0604020202020204" pitchFamily="34" charset="0"/>
                <a:cs typeface="Helvetica" panose="020B0604020202020204" pitchFamily="34" charset="0"/>
              </a:rPr>
              <a:t>Explain why chosen methods/tools align with the problem and criteria.</a:t>
            </a:r>
          </a:p>
        </p:txBody>
      </p:sp>
      <p:sp>
        <p:nvSpPr>
          <p:cNvPr id="4" name="Dikdörtgen 3">
            <a:extLst>
              <a:ext uri="{FF2B5EF4-FFF2-40B4-BE49-F238E27FC236}">
                <a16:creationId xmlns:a16="http://schemas.microsoft.com/office/drawing/2014/main" id="{D7CB3B94-0733-9B15-39F6-B8611A05BEB8}"/>
              </a:ext>
            </a:extLst>
          </p:cNvPr>
          <p:cNvSpPr/>
          <p:nvPr/>
        </p:nvSpPr>
        <p:spPr>
          <a:xfrm>
            <a:off x="7272312" y="1704461"/>
            <a:ext cx="4553118" cy="4416554"/>
          </a:xfrm>
          <a:prstGeom prst="rect">
            <a:avLst/>
          </a:prstGeom>
          <a:solidFill>
            <a:schemeClr val="bg2">
              <a:lumMod val="9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5" name="Metin kutusu 4">
            <a:extLst>
              <a:ext uri="{FF2B5EF4-FFF2-40B4-BE49-F238E27FC236}">
                <a16:creationId xmlns:a16="http://schemas.microsoft.com/office/drawing/2014/main" id="{57529998-8BD0-B744-0674-A5FC0B1CDF4F}"/>
              </a:ext>
            </a:extLst>
          </p:cNvPr>
          <p:cNvSpPr txBox="1"/>
          <p:nvPr/>
        </p:nvSpPr>
        <p:spPr>
          <a:xfrm>
            <a:off x="8262936" y="3503152"/>
            <a:ext cx="3011424" cy="1477328"/>
          </a:xfrm>
          <a:prstGeom prst="rect">
            <a:avLst/>
          </a:prstGeom>
          <a:noFill/>
        </p:spPr>
        <p:txBody>
          <a:bodyPr wrap="square" rtlCol="0">
            <a:spAutoFit/>
          </a:bodyPr>
          <a:lstStyle/>
          <a:p>
            <a:r>
              <a:rPr lang="tr-TR" sz="3000" dirty="0">
                <a:latin typeface="Helvetica" pitchFamily="2" charset="0"/>
              </a:rPr>
              <a:t>GÖRSEL ALAN</a:t>
            </a:r>
            <a:endParaRPr lang="en-US" sz="3000" dirty="0">
              <a:latin typeface="Helvetica" pitchFamily="2" charset="0"/>
            </a:endParaRPr>
          </a:p>
          <a:p>
            <a:pPr algn="ctr"/>
            <a:r>
              <a:rPr lang="en-US" sz="3000" dirty="0">
                <a:latin typeface="Helvetica" pitchFamily="2" charset="0"/>
              </a:rPr>
              <a:t>(</a:t>
            </a:r>
            <a:r>
              <a:rPr lang="en-US" sz="3000" dirty="0" err="1">
                <a:latin typeface="Helvetica" pitchFamily="2" charset="0"/>
              </a:rPr>
              <a:t>Zorunlu</a:t>
            </a:r>
            <a:r>
              <a:rPr lang="en-US" sz="3000" dirty="0">
                <a:latin typeface="Helvetica" pitchFamily="2" charset="0"/>
              </a:rPr>
              <a:t> </a:t>
            </a:r>
            <a:r>
              <a:rPr lang="en-US" sz="3000" dirty="0" err="1">
                <a:latin typeface="Helvetica" pitchFamily="2" charset="0"/>
              </a:rPr>
              <a:t>değil</a:t>
            </a:r>
            <a:r>
              <a:rPr lang="en-US" sz="3000" dirty="0">
                <a:latin typeface="Helvetica" pitchFamily="2" charset="0"/>
              </a:rPr>
              <a:t>, </a:t>
            </a:r>
            <a:r>
              <a:rPr lang="en-US" sz="3000" dirty="0" err="1">
                <a:latin typeface="Helvetica" pitchFamily="2" charset="0"/>
              </a:rPr>
              <a:t>örnektir</a:t>
            </a:r>
            <a:r>
              <a:rPr lang="en-US" sz="3000" dirty="0">
                <a:latin typeface="Helvetica" pitchFamily="2" charset="0"/>
              </a:rPr>
              <a:t>.)</a:t>
            </a:r>
            <a:endParaRPr lang="tr-TR" sz="3000" dirty="0">
              <a:latin typeface="Helvetica" pitchFamily="2" charset="0"/>
            </a:endParaRPr>
          </a:p>
        </p:txBody>
      </p:sp>
      <p:sp>
        <p:nvSpPr>
          <p:cNvPr id="6" name="Metin kutusu 5">
            <a:extLst>
              <a:ext uri="{FF2B5EF4-FFF2-40B4-BE49-F238E27FC236}">
                <a16:creationId xmlns:a16="http://schemas.microsoft.com/office/drawing/2014/main" id="{687B6D56-038E-4874-C369-7986AA3D2CFB}"/>
              </a:ext>
            </a:extLst>
          </p:cNvPr>
          <p:cNvSpPr txBox="1"/>
          <p:nvPr/>
        </p:nvSpPr>
        <p:spPr>
          <a:xfrm>
            <a:off x="7867521" y="462744"/>
            <a:ext cx="3017173" cy="523220"/>
          </a:xfrm>
          <a:prstGeom prst="rect">
            <a:avLst/>
          </a:prstGeom>
          <a:noFill/>
        </p:spPr>
        <p:txBody>
          <a:bodyPr wrap="none" rtlCol="0">
            <a:spAutoFit/>
          </a:bodyPr>
          <a:lstStyle/>
          <a:p>
            <a:r>
              <a:rPr lang="tr-TR" sz="2800" dirty="0">
                <a:solidFill>
                  <a:schemeClr val="bg1"/>
                </a:solidFill>
                <a:latin typeface="Helvetica" pitchFamily="2" charset="0"/>
              </a:rPr>
              <a:t>METHODOLOGY</a:t>
            </a:r>
          </a:p>
        </p:txBody>
      </p:sp>
    </p:spTree>
    <p:extLst>
      <p:ext uri="{BB962C8B-B14F-4D97-AF65-F5344CB8AC3E}">
        <p14:creationId xmlns:p14="http://schemas.microsoft.com/office/powerpoint/2010/main" val="527588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C6522129-3A3B-9752-BF80-D5855E942B89}"/>
              </a:ext>
            </a:extLst>
          </p:cNvPr>
          <p:cNvSpPr txBox="1"/>
          <p:nvPr/>
        </p:nvSpPr>
        <p:spPr>
          <a:xfrm>
            <a:off x="7702929" y="545040"/>
            <a:ext cx="4550092" cy="461665"/>
          </a:xfrm>
          <a:prstGeom prst="rect">
            <a:avLst/>
          </a:prstGeom>
          <a:noFill/>
        </p:spPr>
        <p:txBody>
          <a:bodyPr wrap="none" rtlCol="0">
            <a:spAutoFit/>
          </a:bodyPr>
          <a:lstStyle/>
          <a:p>
            <a:r>
              <a:rPr lang="tr-TR" sz="2400" dirty="0">
                <a:solidFill>
                  <a:schemeClr val="bg1"/>
                </a:solidFill>
                <a:latin typeface="Helvetica" pitchFamily="2" charset="0"/>
              </a:rPr>
              <a:t>DEVELOPMENT PLAN (PAST) </a:t>
            </a:r>
          </a:p>
        </p:txBody>
      </p:sp>
      <p:graphicFrame>
        <p:nvGraphicFramePr>
          <p:cNvPr id="5" name="Table 4">
            <a:extLst>
              <a:ext uri="{FF2B5EF4-FFF2-40B4-BE49-F238E27FC236}">
                <a16:creationId xmlns:a16="http://schemas.microsoft.com/office/drawing/2014/main" id="{360ABBD8-4C25-4ED6-BC5B-8BBEEF91EE1B}"/>
              </a:ext>
            </a:extLst>
          </p:cNvPr>
          <p:cNvGraphicFramePr>
            <a:graphicFrameLocks noGrp="1"/>
          </p:cNvGraphicFramePr>
          <p:nvPr>
            <p:extLst>
              <p:ext uri="{D42A27DB-BD31-4B8C-83A1-F6EECF244321}">
                <p14:modId xmlns:p14="http://schemas.microsoft.com/office/powerpoint/2010/main" val="4199072527"/>
              </p:ext>
            </p:extLst>
          </p:nvPr>
        </p:nvGraphicFramePr>
        <p:xfrm>
          <a:off x="742535" y="4297246"/>
          <a:ext cx="10706929" cy="2020126"/>
        </p:xfrm>
        <a:graphic>
          <a:graphicData uri="http://schemas.openxmlformats.org/drawingml/2006/table">
            <a:tbl>
              <a:tblPr firstRow="1" firstCol="1" bandRow="1">
                <a:tableStyleId>{5C22544A-7EE6-4342-B048-85BDC9FD1C3A}</a:tableStyleId>
              </a:tblPr>
              <a:tblGrid>
                <a:gridCol w="1138321">
                  <a:extLst>
                    <a:ext uri="{9D8B030D-6E8A-4147-A177-3AD203B41FA5}">
                      <a16:colId xmlns:a16="http://schemas.microsoft.com/office/drawing/2014/main" val="2181625872"/>
                    </a:ext>
                  </a:extLst>
                </a:gridCol>
                <a:gridCol w="683472">
                  <a:extLst>
                    <a:ext uri="{9D8B030D-6E8A-4147-A177-3AD203B41FA5}">
                      <a16:colId xmlns:a16="http://schemas.microsoft.com/office/drawing/2014/main" val="1588725044"/>
                    </a:ext>
                  </a:extLst>
                </a:gridCol>
                <a:gridCol w="683472">
                  <a:extLst>
                    <a:ext uri="{9D8B030D-6E8A-4147-A177-3AD203B41FA5}">
                      <a16:colId xmlns:a16="http://schemas.microsoft.com/office/drawing/2014/main" val="1956617084"/>
                    </a:ext>
                  </a:extLst>
                </a:gridCol>
                <a:gridCol w="683472">
                  <a:extLst>
                    <a:ext uri="{9D8B030D-6E8A-4147-A177-3AD203B41FA5}">
                      <a16:colId xmlns:a16="http://schemas.microsoft.com/office/drawing/2014/main" val="508159951"/>
                    </a:ext>
                  </a:extLst>
                </a:gridCol>
                <a:gridCol w="683472">
                  <a:extLst>
                    <a:ext uri="{9D8B030D-6E8A-4147-A177-3AD203B41FA5}">
                      <a16:colId xmlns:a16="http://schemas.microsoft.com/office/drawing/2014/main" val="2796765506"/>
                    </a:ext>
                  </a:extLst>
                </a:gridCol>
                <a:gridCol w="683472">
                  <a:extLst>
                    <a:ext uri="{9D8B030D-6E8A-4147-A177-3AD203B41FA5}">
                      <a16:colId xmlns:a16="http://schemas.microsoft.com/office/drawing/2014/main" val="3281196590"/>
                    </a:ext>
                  </a:extLst>
                </a:gridCol>
                <a:gridCol w="683472">
                  <a:extLst>
                    <a:ext uri="{9D8B030D-6E8A-4147-A177-3AD203B41FA5}">
                      <a16:colId xmlns:a16="http://schemas.microsoft.com/office/drawing/2014/main" val="263997610"/>
                    </a:ext>
                  </a:extLst>
                </a:gridCol>
                <a:gridCol w="683472">
                  <a:extLst>
                    <a:ext uri="{9D8B030D-6E8A-4147-A177-3AD203B41FA5}">
                      <a16:colId xmlns:a16="http://schemas.microsoft.com/office/drawing/2014/main" val="1590126165"/>
                    </a:ext>
                  </a:extLst>
                </a:gridCol>
                <a:gridCol w="683472">
                  <a:extLst>
                    <a:ext uri="{9D8B030D-6E8A-4147-A177-3AD203B41FA5}">
                      <a16:colId xmlns:a16="http://schemas.microsoft.com/office/drawing/2014/main" val="343329982"/>
                    </a:ext>
                  </a:extLst>
                </a:gridCol>
                <a:gridCol w="683472">
                  <a:extLst>
                    <a:ext uri="{9D8B030D-6E8A-4147-A177-3AD203B41FA5}">
                      <a16:colId xmlns:a16="http://schemas.microsoft.com/office/drawing/2014/main" val="1997307022"/>
                    </a:ext>
                  </a:extLst>
                </a:gridCol>
                <a:gridCol w="683472">
                  <a:extLst>
                    <a:ext uri="{9D8B030D-6E8A-4147-A177-3AD203B41FA5}">
                      <a16:colId xmlns:a16="http://schemas.microsoft.com/office/drawing/2014/main" val="2130180723"/>
                    </a:ext>
                  </a:extLst>
                </a:gridCol>
                <a:gridCol w="683472">
                  <a:extLst>
                    <a:ext uri="{9D8B030D-6E8A-4147-A177-3AD203B41FA5}">
                      <a16:colId xmlns:a16="http://schemas.microsoft.com/office/drawing/2014/main" val="1331315838"/>
                    </a:ext>
                  </a:extLst>
                </a:gridCol>
                <a:gridCol w="683472">
                  <a:extLst>
                    <a:ext uri="{9D8B030D-6E8A-4147-A177-3AD203B41FA5}">
                      <a16:colId xmlns:a16="http://schemas.microsoft.com/office/drawing/2014/main" val="1798186933"/>
                    </a:ext>
                  </a:extLst>
                </a:gridCol>
                <a:gridCol w="683472">
                  <a:extLst>
                    <a:ext uri="{9D8B030D-6E8A-4147-A177-3AD203B41FA5}">
                      <a16:colId xmlns:a16="http://schemas.microsoft.com/office/drawing/2014/main" val="3026540140"/>
                    </a:ext>
                  </a:extLst>
                </a:gridCol>
                <a:gridCol w="683472">
                  <a:extLst>
                    <a:ext uri="{9D8B030D-6E8A-4147-A177-3AD203B41FA5}">
                      <a16:colId xmlns:a16="http://schemas.microsoft.com/office/drawing/2014/main" val="369084806"/>
                    </a:ext>
                  </a:extLst>
                </a:gridCol>
              </a:tblGrid>
              <a:tr h="273050">
                <a:tc>
                  <a:txBody>
                    <a:bodyPr/>
                    <a:lstStyle/>
                    <a:p>
                      <a:pPr marL="0" marR="0" algn="ctr">
                        <a:lnSpc>
                          <a:spcPct val="107000"/>
                        </a:lnSpc>
                        <a:spcBef>
                          <a:spcPts val="0"/>
                        </a:spcBef>
                        <a:spcAft>
                          <a:spcPts val="0"/>
                        </a:spcAft>
                      </a:pPr>
                      <a:r>
                        <a:rPr lang="en-US" sz="1200" dirty="0">
                          <a:solidFill>
                            <a:schemeClr val="tx1"/>
                          </a:solidFill>
                          <a:effectLst/>
                        </a:rPr>
                        <a:t>Work Packages / </a:t>
                      </a:r>
                      <a:r>
                        <a:rPr lang="tr-TR" sz="1200" dirty="0">
                          <a:solidFill>
                            <a:schemeClr val="tx1"/>
                          </a:solidFill>
                          <a:effectLst/>
                        </a:rPr>
                        <a:t>Weeks</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tr-TR" sz="1200" dirty="0">
                          <a:solidFill>
                            <a:schemeClr val="tx1"/>
                          </a:solidFill>
                          <a:effectLst/>
                        </a:rPr>
                        <a:t>1</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mj-lt"/>
                          <a:ea typeface="Times New Roman" panose="02020603050405020304" pitchFamily="18" charset="0"/>
                          <a:cs typeface="Times New Roman" panose="02020603050405020304" pitchFamily="18"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mj-lt"/>
                          <a:ea typeface="Times New Roman" panose="02020603050405020304" pitchFamily="18" charset="0"/>
                          <a:cs typeface="Times New Roman" panose="02020603050405020304" pitchFamily="18" charset="0"/>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mj-lt"/>
                          <a:ea typeface="Times New Roman" panose="02020603050405020304" pitchFamily="18" charset="0"/>
                          <a:cs typeface="Times New Roman" panose="02020603050405020304" pitchFamily="18"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mj-lt"/>
                          <a:ea typeface="Times New Roman" panose="02020603050405020304" pitchFamily="18" charset="0"/>
                          <a:cs typeface="Times New Roman" panose="02020603050405020304" pitchFamily="18"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mj-lt"/>
                          <a:ea typeface="Times New Roman" panose="02020603050405020304" pitchFamily="18" charset="0"/>
                          <a:cs typeface="Times New Roman" panose="02020603050405020304" pitchFamily="18" charset="0"/>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mj-lt"/>
                          <a:ea typeface="Times New Roman" panose="02020603050405020304" pitchFamily="18" charset="0"/>
                          <a:cs typeface="Times New Roman" panose="02020603050405020304" pitchFamily="18" charset="0"/>
                        </a:rPr>
                        <a:t>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mj-lt"/>
                          <a:ea typeface="Times New Roman" panose="02020603050405020304" pitchFamily="18" charset="0"/>
                          <a:cs typeface="Times New Roman" panose="02020603050405020304" pitchFamily="18" charset="0"/>
                        </a:rPr>
                        <a:t>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mj-lt"/>
                          <a:ea typeface="Times New Roman" panose="02020603050405020304" pitchFamily="18" charset="0"/>
                          <a:cs typeface="Times New Roman" panose="02020603050405020304" pitchFamily="18" charset="0"/>
                        </a:rPr>
                        <a:t>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mj-lt"/>
                          <a:ea typeface="Times New Roman" panose="02020603050405020304" pitchFamily="18" charset="0"/>
                          <a:cs typeface="Times New Roman" panose="02020603050405020304" pitchFamily="18" charset="0"/>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mj-lt"/>
                          <a:ea typeface="Times New Roman" panose="02020603050405020304" pitchFamily="18" charset="0"/>
                          <a:cs typeface="Times New Roman" panose="02020603050405020304" pitchFamily="18" charset="0"/>
                        </a:rPr>
                        <a:t>11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mj-lt"/>
                          <a:ea typeface="Times New Roman" panose="02020603050405020304" pitchFamily="18" charset="0"/>
                          <a:cs typeface="Times New Roman" panose="02020603050405020304" pitchFamily="18" charset="0"/>
                        </a:rPr>
                        <a:t>12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mj-lt"/>
                          <a:ea typeface="Times New Roman" panose="02020603050405020304" pitchFamily="18" charset="0"/>
                          <a:cs typeface="Times New Roman" panose="02020603050405020304" pitchFamily="18" charset="0"/>
                        </a:rPr>
                        <a:t>13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mj-lt"/>
                          <a:ea typeface="Times New Roman" panose="02020603050405020304" pitchFamily="18" charset="0"/>
                          <a:cs typeface="Times New Roman" panose="02020603050405020304" pitchFamily="18" charset="0"/>
                        </a:rPr>
                        <a:t>14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2371957"/>
                  </a:ext>
                </a:extLst>
              </a:tr>
              <a:tr h="273050">
                <a:tc>
                  <a:txBody>
                    <a:bodyPr/>
                    <a:lstStyle/>
                    <a:p>
                      <a:pPr marL="0" marR="0">
                        <a:lnSpc>
                          <a:spcPct val="107000"/>
                        </a:lnSpc>
                        <a:spcBef>
                          <a:spcPts val="0"/>
                        </a:spcBef>
                        <a:spcAft>
                          <a:spcPts val="0"/>
                        </a:spcAft>
                      </a:pPr>
                      <a:r>
                        <a:rPr lang="tr-TR" sz="1200" dirty="0">
                          <a:solidFill>
                            <a:schemeClr val="tx1"/>
                          </a:solidFill>
                          <a:effectLst/>
                        </a:rPr>
                        <a:t>Work Package 1</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tr-TR" sz="120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8831127"/>
                  </a:ext>
                </a:extLst>
              </a:tr>
              <a:tr h="273050">
                <a:tc>
                  <a:txBody>
                    <a:bodyPr/>
                    <a:lstStyle/>
                    <a:p>
                      <a:pPr marL="0" marR="0">
                        <a:lnSpc>
                          <a:spcPct val="107000"/>
                        </a:lnSpc>
                        <a:spcBef>
                          <a:spcPts val="0"/>
                        </a:spcBef>
                        <a:spcAft>
                          <a:spcPts val="0"/>
                        </a:spcAft>
                      </a:pPr>
                      <a:r>
                        <a:rPr lang="tr-TR" sz="1200">
                          <a:solidFill>
                            <a:schemeClr val="tx1"/>
                          </a:solidFill>
                          <a:effectLst/>
                        </a:rPr>
                        <a:t>Work Package 2</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tr-TR" sz="120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242668"/>
                  </a:ext>
                </a:extLst>
              </a:tr>
              <a:tr h="273050">
                <a:tc>
                  <a:txBody>
                    <a:bodyPr/>
                    <a:lstStyle/>
                    <a:p>
                      <a:pPr marL="0" marR="0">
                        <a:lnSpc>
                          <a:spcPct val="107000"/>
                        </a:lnSpc>
                        <a:spcBef>
                          <a:spcPts val="0"/>
                        </a:spcBef>
                        <a:spcAft>
                          <a:spcPts val="0"/>
                        </a:spcAft>
                      </a:pPr>
                      <a:r>
                        <a:rPr lang="tr-TR" sz="1200" dirty="0">
                          <a:solidFill>
                            <a:schemeClr val="tx1"/>
                          </a:solidFill>
                          <a:effectLst/>
                        </a:rPr>
                        <a:t>Work Package 3</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tr-TR" sz="120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9123475"/>
                  </a:ext>
                </a:extLst>
              </a:tr>
              <a:tr h="273050">
                <a:tc>
                  <a:txBody>
                    <a:bodyPr/>
                    <a:lstStyle/>
                    <a:p>
                      <a:pPr marL="0" marR="0">
                        <a:lnSpc>
                          <a:spcPct val="107000"/>
                        </a:lnSpc>
                        <a:spcBef>
                          <a:spcPts val="0"/>
                        </a:spcBef>
                        <a:spcAft>
                          <a:spcPts val="0"/>
                        </a:spcAft>
                      </a:pPr>
                      <a:r>
                        <a:rPr lang="tr-TR" sz="1200" dirty="0">
                          <a:solidFill>
                            <a:schemeClr val="tx1"/>
                          </a:solidFill>
                          <a:effectLst/>
                        </a:rPr>
                        <a:t>Work Package 4</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tr-TR" sz="120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5959513"/>
                  </a:ext>
                </a:extLst>
              </a:tr>
              <a:tr h="273050">
                <a:tc>
                  <a:txBody>
                    <a:bodyPr/>
                    <a:lstStyle/>
                    <a:p>
                      <a:pPr marL="0" marR="0">
                        <a:lnSpc>
                          <a:spcPct val="107000"/>
                        </a:lnSpc>
                        <a:spcBef>
                          <a:spcPts val="0"/>
                        </a:spcBef>
                        <a:spcAft>
                          <a:spcPts val="0"/>
                        </a:spcAft>
                      </a:pPr>
                      <a:r>
                        <a:rPr lang="tr-TR" sz="1200" dirty="0">
                          <a:solidFill>
                            <a:schemeClr val="tx1"/>
                          </a:solidFill>
                          <a:effectLst/>
                        </a:rPr>
                        <a:t>Work Package 5</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tr-TR" sz="120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682091"/>
                  </a:ext>
                </a:extLst>
              </a:tr>
              <a:tr h="273050">
                <a:tc>
                  <a:txBody>
                    <a:bodyPr/>
                    <a:lstStyle/>
                    <a:p>
                      <a:pPr marL="0" marR="0">
                        <a:lnSpc>
                          <a:spcPct val="107000"/>
                        </a:lnSpc>
                        <a:spcBef>
                          <a:spcPts val="0"/>
                        </a:spcBef>
                        <a:spcAft>
                          <a:spcPts val="0"/>
                        </a:spcAft>
                      </a:pPr>
                      <a:r>
                        <a:rPr lang="tr-TR" sz="1200" dirty="0">
                          <a:solidFill>
                            <a:schemeClr val="tx1"/>
                          </a:solidFill>
                          <a:effectLst/>
                        </a:rPr>
                        <a:t>Work Package 6</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tr-TR" sz="120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7233421"/>
                  </a:ext>
                </a:extLst>
              </a:tr>
            </a:tbl>
          </a:graphicData>
        </a:graphic>
      </p:graphicFrame>
      <p:sp>
        <p:nvSpPr>
          <p:cNvPr id="6" name="Metin kutusu 3">
            <a:extLst>
              <a:ext uri="{FF2B5EF4-FFF2-40B4-BE49-F238E27FC236}">
                <a16:creationId xmlns:a16="http://schemas.microsoft.com/office/drawing/2014/main" id="{0D03977F-04B3-403B-9914-A2E21FAA2779}"/>
              </a:ext>
            </a:extLst>
          </p:cNvPr>
          <p:cNvSpPr txBox="1"/>
          <p:nvPr/>
        </p:nvSpPr>
        <p:spPr>
          <a:xfrm>
            <a:off x="768095" y="1357972"/>
            <a:ext cx="10492113" cy="1554272"/>
          </a:xfrm>
          <a:prstGeom prst="rect">
            <a:avLst/>
          </a:prstGeom>
          <a:noFill/>
        </p:spPr>
        <p:txBody>
          <a:bodyPr wrap="square" rtlCol="0">
            <a:spAutoFit/>
          </a:bodyPr>
          <a:lstStyle/>
          <a:p>
            <a:pPr lvl="0">
              <a:spcBef>
                <a:spcPts val="600"/>
              </a:spcBef>
              <a:spcAft>
                <a:spcPts val="600"/>
              </a:spcAft>
              <a:defRPr/>
            </a:pPr>
            <a:r>
              <a:rPr lang="en-US" sz="1800" b="1" dirty="0">
                <a:solidFill>
                  <a:srgbClr val="022756"/>
                </a:solidFill>
                <a:latin typeface="Helvetica" pitchFamily="2" charset="0"/>
              </a:rPr>
              <a:t>Work Packages of KON4901E(Completed/In Progress): </a:t>
            </a:r>
            <a:r>
              <a:rPr lang="en-US" dirty="0">
                <a:solidFill>
                  <a:srgbClr val="022756"/>
                </a:solidFill>
                <a:latin typeface="Helvetica" pitchFamily="2" charset="0"/>
              </a:rPr>
              <a:t>Explain the tasks you have completed and the progress </a:t>
            </a:r>
            <a:r>
              <a:rPr lang="en-US" b="1" u="sng" dirty="0">
                <a:solidFill>
                  <a:srgbClr val="022756"/>
                </a:solidFill>
                <a:latin typeface="Helvetica" pitchFamily="2" charset="0"/>
              </a:rPr>
              <a:t>made so far</a:t>
            </a:r>
            <a:r>
              <a:rPr lang="en-US" dirty="0">
                <a:solidFill>
                  <a:srgbClr val="022756"/>
                </a:solidFill>
                <a:latin typeface="Helvetica" pitchFamily="2" charset="0"/>
              </a:rPr>
              <a:t>. </a:t>
            </a:r>
            <a:endParaRPr lang="en-US" sz="1800" dirty="0">
              <a:solidFill>
                <a:srgbClr val="022756"/>
              </a:solidFill>
              <a:latin typeface="Helvetica" pitchFamily="2" charset="0"/>
            </a:endParaRPr>
          </a:p>
          <a:p>
            <a:pPr lvl="0">
              <a:defRPr/>
            </a:pPr>
            <a:r>
              <a:rPr lang="en-US" dirty="0">
                <a:solidFill>
                  <a:srgbClr val="022756"/>
                </a:solidFill>
                <a:latin typeface="Helvetica" pitchFamily="2" charset="0"/>
              </a:rPr>
              <a:t>Each work package should be described in detail, including its name, start and end weeks, and the planned activities within the package as well as the outputs of the work package. You also need to plan who will be working in each work package.</a:t>
            </a:r>
            <a:endParaRPr lang="tr-TR" b="0" dirty="0">
              <a:solidFill>
                <a:srgbClr val="022756"/>
              </a:solidFill>
              <a:latin typeface="Helvetica" pitchFamily="2" charset="0"/>
            </a:endParaRPr>
          </a:p>
        </p:txBody>
      </p:sp>
    </p:spTree>
    <p:extLst>
      <p:ext uri="{BB962C8B-B14F-4D97-AF65-F5344CB8AC3E}">
        <p14:creationId xmlns:p14="http://schemas.microsoft.com/office/powerpoint/2010/main" val="3574266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C6522129-3A3B-9752-BF80-D5855E942B89}"/>
              </a:ext>
            </a:extLst>
          </p:cNvPr>
          <p:cNvSpPr txBox="1"/>
          <p:nvPr/>
        </p:nvSpPr>
        <p:spPr>
          <a:xfrm>
            <a:off x="7702929" y="545040"/>
            <a:ext cx="4550092" cy="461665"/>
          </a:xfrm>
          <a:prstGeom prst="rect">
            <a:avLst/>
          </a:prstGeom>
          <a:noFill/>
        </p:spPr>
        <p:txBody>
          <a:bodyPr wrap="none" rtlCol="0">
            <a:spAutoFit/>
          </a:bodyPr>
          <a:lstStyle/>
          <a:p>
            <a:r>
              <a:rPr lang="tr-TR" sz="2400" dirty="0">
                <a:solidFill>
                  <a:schemeClr val="bg1"/>
                </a:solidFill>
                <a:latin typeface="Helvetica" pitchFamily="2" charset="0"/>
              </a:rPr>
              <a:t>DEVELOPMENT PLAN (PAST) </a:t>
            </a:r>
          </a:p>
        </p:txBody>
      </p:sp>
      <p:sp>
        <p:nvSpPr>
          <p:cNvPr id="6" name="Metin kutusu 3">
            <a:extLst>
              <a:ext uri="{FF2B5EF4-FFF2-40B4-BE49-F238E27FC236}">
                <a16:creationId xmlns:a16="http://schemas.microsoft.com/office/drawing/2014/main" id="{0D03977F-04B3-403B-9914-A2E21FAA2779}"/>
              </a:ext>
            </a:extLst>
          </p:cNvPr>
          <p:cNvSpPr txBox="1"/>
          <p:nvPr/>
        </p:nvSpPr>
        <p:spPr>
          <a:xfrm>
            <a:off x="768095" y="1357972"/>
            <a:ext cx="10492113" cy="36933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dirty="0">
                <a:solidFill>
                  <a:srgbClr val="022756"/>
                </a:solidFill>
                <a:latin typeface="Helvetica" pitchFamily="2" charset="0"/>
              </a:rPr>
              <a:t>Work Package 1:</a:t>
            </a:r>
          </a:p>
        </p:txBody>
      </p:sp>
      <p:graphicFrame>
        <p:nvGraphicFramePr>
          <p:cNvPr id="7" name="Table 6">
            <a:extLst>
              <a:ext uri="{FF2B5EF4-FFF2-40B4-BE49-F238E27FC236}">
                <a16:creationId xmlns:a16="http://schemas.microsoft.com/office/drawing/2014/main" id="{5F344991-2E7C-470B-8FA0-889B2937879E}"/>
              </a:ext>
            </a:extLst>
          </p:cNvPr>
          <p:cNvGraphicFramePr>
            <a:graphicFrameLocks noGrp="1"/>
          </p:cNvGraphicFramePr>
          <p:nvPr>
            <p:extLst>
              <p:ext uri="{D42A27DB-BD31-4B8C-83A1-F6EECF244321}">
                <p14:modId xmlns:p14="http://schemas.microsoft.com/office/powerpoint/2010/main" val="2600228724"/>
              </p:ext>
            </p:extLst>
          </p:nvPr>
        </p:nvGraphicFramePr>
        <p:xfrm>
          <a:off x="8095690" y="5747585"/>
          <a:ext cx="3969308" cy="998982"/>
        </p:xfrm>
        <a:graphic>
          <a:graphicData uri="http://schemas.openxmlformats.org/drawingml/2006/table">
            <a:tbl>
              <a:tblPr firstRow="1" firstCol="1" bandRow="1">
                <a:tableStyleId>{5C22544A-7EE6-4342-B048-85BDC9FD1C3A}</a:tableStyleId>
              </a:tblPr>
              <a:tblGrid>
                <a:gridCol w="422002">
                  <a:extLst>
                    <a:ext uri="{9D8B030D-6E8A-4147-A177-3AD203B41FA5}">
                      <a16:colId xmlns:a16="http://schemas.microsoft.com/office/drawing/2014/main" val="2181625872"/>
                    </a:ext>
                  </a:extLst>
                </a:gridCol>
                <a:gridCol w="253379">
                  <a:extLst>
                    <a:ext uri="{9D8B030D-6E8A-4147-A177-3AD203B41FA5}">
                      <a16:colId xmlns:a16="http://schemas.microsoft.com/office/drawing/2014/main" val="1588725044"/>
                    </a:ext>
                  </a:extLst>
                </a:gridCol>
                <a:gridCol w="253379">
                  <a:extLst>
                    <a:ext uri="{9D8B030D-6E8A-4147-A177-3AD203B41FA5}">
                      <a16:colId xmlns:a16="http://schemas.microsoft.com/office/drawing/2014/main" val="1956617084"/>
                    </a:ext>
                  </a:extLst>
                </a:gridCol>
                <a:gridCol w="253379">
                  <a:extLst>
                    <a:ext uri="{9D8B030D-6E8A-4147-A177-3AD203B41FA5}">
                      <a16:colId xmlns:a16="http://schemas.microsoft.com/office/drawing/2014/main" val="508159951"/>
                    </a:ext>
                  </a:extLst>
                </a:gridCol>
                <a:gridCol w="253379">
                  <a:extLst>
                    <a:ext uri="{9D8B030D-6E8A-4147-A177-3AD203B41FA5}">
                      <a16:colId xmlns:a16="http://schemas.microsoft.com/office/drawing/2014/main" val="2796765506"/>
                    </a:ext>
                  </a:extLst>
                </a:gridCol>
                <a:gridCol w="253379">
                  <a:extLst>
                    <a:ext uri="{9D8B030D-6E8A-4147-A177-3AD203B41FA5}">
                      <a16:colId xmlns:a16="http://schemas.microsoft.com/office/drawing/2014/main" val="3281196590"/>
                    </a:ext>
                  </a:extLst>
                </a:gridCol>
                <a:gridCol w="253379">
                  <a:extLst>
                    <a:ext uri="{9D8B030D-6E8A-4147-A177-3AD203B41FA5}">
                      <a16:colId xmlns:a16="http://schemas.microsoft.com/office/drawing/2014/main" val="263997610"/>
                    </a:ext>
                  </a:extLst>
                </a:gridCol>
                <a:gridCol w="253379">
                  <a:extLst>
                    <a:ext uri="{9D8B030D-6E8A-4147-A177-3AD203B41FA5}">
                      <a16:colId xmlns:a16="http://schemas.microsoft.com/office/drawing/2014/main" val="1590126165"/>
                    </a:ext>
                  </a:extLst>
                </a:gridCol>
                <a:gridCol w="253379">
                  <a:extLst>
                    <a:ext uri="{9D8B030D-6E8A-4147-A177-3AD203B41FA5}">
                      <a16:colId xmlns:a16="http://schemas.microsoft.com/office/drawing/2014/main" val="343329982"/>
                    </a:ext>
                  </a:extLst>
                </a:gridCol>
                <a:gridCol w="253379">
                  <a:extLst>
                    <a:ext uri="{9D8B030D-6E8A-4147-A177-3AD203B41FA5}">
                      <a16:colId xmlns:a16="http://schemas.microsoft.com/office/drawing/2014/main" val="1997307022"/>
                    </a:ext>
                  </a:extLst>
                </a:gridCol>
                <a:gridCol w="253379">
                  <a:extLst>
                    <a:ext uri="{9D8B030D-6E8A-4147-A177-3AD203B41FA5}">
                      <a16:colId xmlns:a16="http://schemas.microsoft.com/office/drawing/2014/main" val="2130180723"/>
                    </a:ext>
                  </a:extLst>
                </a:gridCol>
                <a:gridCol w="253379">
                  <a:extLst>
                    <a:ext uri="{9D8B030D-6E8A-4147-A177-3AD203B41FA5}">
                      <a16:colId xmlns:a16="http://schemas.microsoft.com/office/drawing/2014/main" val="1331315838"/>
                    </a:ext>
                  </a:extLst>
                </a:gridCol>
                <a:gridCol w="253379">
                  <a:extLst>
                    <a:ext uri="{9D8B030D-6E8A-4147-A177-3AD203B41FA5}">
                      <a16:colId xmlns:a16="http://schemas.microsoft.com/office/drawing/2014/main" val="1798186933"/>
                    </a:ext>
                  </a:extLst>
                </a:gridCol>
                <a:gridCol w="253379">
                  <a:extLst>
                    <a:ext uri="{9D8B030D-6E8A-4147-A177-3AD203B41FA5}">
                      <a16:colId xmlns:a16="http://schemas.microsoft.com/office/drawing/2014/main" val="3026540140"/>
                    </a:ext>
                  </a:extLst>
                </a:gridCol>
                <a:gridCol w="253379">
                  <a:extLst>
                    <a:ext uri="{9D8B030D-6E8A-4147-A177-3AD203B41FA5}">
                      <a16:colId xmlns:a16="http://schemas.microsoft.com/office/drawing/2014/main" val="369084806"/>
                    </a:ext>
                  </a:extLst>
                </a:gridCol>
              </a:tblGrid>
              <a:tr h="147180">
                <a:tc>
                  <a:txBody>
                    <a:bodyPr/>
                    <a:lstStyle/>
                    <a:p>
                      <a:pPr marL="0" marR="0" algn="ctr">
                        <a:lnSpc>
                          <a:spcPct val="107000"/>
                        </a:lnSpc>
                        <a:spcBef>
                          <a:spcPts val="0"/>
                        </a:spcBef>
                        <a:spcAft>
                          <a:spcPts val="0"/>
                        </a:spcAft>
                      </a:pPr>
                      <a:r>
                        <a:rPr lang="en-US" sz="800" dirty="0">
                          <a:solidFill>
                            <a:schemeClr val="tx1"/>
                          </a:solidFill>
                          <a:effectLst/>
                        </a:rPr>
                        <a:t>WPs/ </a:t>
                      </a:r>
                      <a:r>
                        <a:rPr lang="tr-TR" sz="800" dirty="0">
                          <a:solidFill>
                            <a:schemeClr val="tx1"/>
                          </a:solidFill>
                          <a:effectLst/>
                        </a:rPr>
                        <a:t>Weeks</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tr-TR" sz="800" dirty="0">
                          <a:solidFill>
                            <a:schemeClr val="tx1"/>
                          </a:solidFill>
                          <a:effectLst/>
                        </a:rPr>
                        <a:t>1</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11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12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13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14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2371957"/>
                  </a:ext>
                </a:extLst>
              </a:tr>
              <a:tr h="75539">
                <a:tc>
                  <a:txBody>
                    <a:bodyPr/>
                    <a:lstStyle/>
                    <a:p>
                      <a:pPr marL="0" marR="0">
                        <a:lnSpc>
                          <a:spcPct val="107000"/>
                        </a:lnSpc>
                        <a:spcBef>
                          <a:spcPts val="0"/>
                        </a:spcBef>
                        <a:spcAft>
                          <a:spcPts val="0"/>
                        </a:spcAft>
                      </a:pPr>
                      <a:r>
                        <a:rPr lang="en-US" sz="800" dirty="0">
                          <a:solidFill>
                            <a:schemeClr val="tx1"/>
                          </a:solidFill>
                          <a:effectLst/>
                        </a:rPr>
                        <a:t>WP </a:t>
                      </a:r>
                      <a:r>
                        <a:rPr lang="tr-TR" sz="800" dirty="0">
                          <a:solidFill>
                            <a:schemeClr val="tx1"/>
                          </a:solidFill>
                          <a:effectLst/>
                        </a:rPr>
                        <a:t>1</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tr-TR" sz="800" dirty="0">
                          <a:solidFill>
                            <a:schemeClr val="tx1"/>
                          </a:solidFill>
                          <a:effectLst/>
                        </a:rPr>
                        <a:t> </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8831127"/>
                  </a:ext>
                </a:extLst>
              </a:tr>
              <a:tr h="75539">
                <a:tc>
                  <a:txBody>
                    <a:bodyPr/>
                    <a:lstStyle/>
                    <a:p>
                      <a:pPr marL="0" marR="0">
                        <a:lnSpc>
                          <a:spcPct val="107000"/>
                        </a:lnSpc>
                        <a:spcBef>
                          <a:spcPts val="0"/>
                        </a:spcBef>
                        <a:spcAft>
                          <a:spcPts val="0"/>
                        </a:spcAft>
                      </a:pPr>
                      <a:r>
                        <a:rPr lang="en-US" sz="800" dirty="0">
                          <a:solidFill>
                            <a:schemeClr val="tx1"/>
                          </a:solidFill>
                          <a:effectLst/>
                        </a:rPr>
                        <a:t>WP </a:t>
                      </a:r>
                      <a:r>
                        <a:rPr lang="tr-TR" sz="800" dirty="0">
                          <a:solidFill>
                            <a:schemeClr val="tx1"/>
                          </a:solidFill>
                          <a:effectLst/>
                        </a:rPr>
                        <a:t>2</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tr-TR" sz="800" dirty="0">
                          <a:solidFill>
                            <a:schemeClr val="tx1"/>
                          </a:solidFill>
                          <a:effectLst/>
                        </a:rPr>
                        <a:t> </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242668"/>
                  </a:ext>
                </a:extLst>
              </a:tr>
              <a:tr h="75539">
                <a:tc>
                  <a:txBody>
                    <a:bodyPr/>
                    <a:lstStyle/>
                    <a:p>
                      <a:pPr marL="0" marR="0">
                        <a:lnSpc>
                          <a:spcPct val="107000"/>
                        </a:lnSpc>
                        <a:spcBef>
                          <a:spcPts val="0"/>
                        </a:spcBef>
                        <a:spcAft>
                          <a:spcPts val="0"/>
                        </a:spcAft>
                      </a:pPr>
                      <a:r>
                        <a:rPr lang="en-US" sz="800" dirty="0">
                          <a:solidFill>
                            <a:schemeClr val="tx1"/>
                          </a:solidFill>
                          <a:effectLst/>
                        </a:rPr>
                        <a:t>WP </a:t>
                      </a:r>
                      <a:r>
                        <a:rPr lang="tr-TR" sz="800" dirty="0">
                          <a:solidFill>
                            <a:schemeClr val="tx1"/>
                          </a:solidFill>
                          <a:effectLst/>
                        </a:rPr>
                        <a:t>3</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tr-TR" sz="800" dirty="0">
                          <a:solidFill>
                            <a:schemeClr val="tx1"/>
                          </a:solidFill>
                          <a:effectLst/>
                        </a:rPr>
                        <a:t> </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9123475"/>
                  </a:ext>
                </a:extLst>
              </a:tr>
              <a:tr h="75539">
                <a:tc>
                  <a:txBody>
                    <a:bodyPr/>
                    <a:lstStyle/>
                    <a:p>
                      <a:pPr marL="0" marR="0">
                        <a:lnSpc>
                          <a:spcPct val="107000"/>
                        </a:lnSpc>
                        <a:spcBef>
                          <a:spcPts val="0"/>
                        </a:spcBef>
                        <a:spcAft>
                          <a:spcPts val="0"/>
                        </a:spcAft>
                      </a:pPr>
                      <a:r>
                        <a:rPr lang="en-US" sz="800" dirty="0">
                          <a:solidFill>
                            <a:schemeClr val="tx1"/>
                          </a:solidFill>
                          <a:effectLst/>
                        </a:rPr>
                        <a:t>WP </a:t>
                      </a:r>
                      <a:r>
                        <a:rPr lang="tr-TR" sz="800" dirty="0">
                          <a:solidFill>
                            <a:schemeClr val="tx1"/>
                          </a:solidFill>
                          <a:effectLst/>
                        </a:rPr>
                        <a:t>4</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tr-TR" sz="800" dirty="0">
                          <a:solidFill>
                            <a:schemeClr val="tx1"/>
                          </a:solidFill>
                          <a:effectLst/>
                        </a:rPr>
                        <a:t> </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5959513"/>
                  </a:ext>
                </a:extLst>
              </a:tr>
              <a:tr h="75539">
                <a:tc>
                  <a:txBody>
                    <a:bodyPr/>
                    <a:lstStyle/>
                    <a:p>
                      <a:pPr marL="0" marR="0">
                        <a:lnSpc>
                          <a:spcPct val="107000"/>
                        </a:lnSpc>
                        <a:spcBef>
                          <a:spcPts val="0"/>
                        </a:spcBef>
                        <a:spcAft>
                          <a:spcPts val="0"/>
                        </a:spcAft>
                      </a:pPr>
                      <a:r>
                        <a:rPr lang="en-US" sz="800" dirty="0">
                          <a:solidFill>
                            <a:schemeClr val="tx1"/>
                          </a:solidFill>
                          <a:effectLst/>
                        </a:rPr>
                        <a:t>WP 5</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tr-TR" sz="800" dirty="0">
                          <a:solidFill>
                            <a:schemeClr val="tx1"/>
                          </a:solidFill>
                          <a:effectLst/>
                        </a:rPr>
                        <a:t> </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682091"/>
                  </a:ext>
                </a:extLst>
              </a:tr>
              <a:tr h="74896">
                <a:tc>
                  <a:txBody>
                    <a:bodyPr/>
                    <a:lstStyle/>
                    <a:p>
                      <a:pPr marL="0" marR="0">
                        <a:lnSpc>
                          <a:spcPct val="107000"/>
                        </a:lnSpc>
                        <a:spcBef>
                          <a:spcPts val="0"/>
                        </a:spcBef>
                        <a:spcAft>
                          <a:spcPts val="0"/>
                        </a:spcAft>
                      </a:pPr>
                      <a:r>
                        <a:rPr lang="en-US" sz="800" dirty="0">
                          <a:solidFill>
                            <a:schemeClr val="tx1"/>
                          </a:solidFill>
                          <a:effectLst/>
                        </a:rPr>
                        <a:t>WP 6</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tr-TR" sz="800" dirty="0">
                          <a:solidFill>
                            <a:schemeClr val="tx1"/>
                          </a:solidFill>
                          <a:effectLst/>
                        </a:rPr>
                        <a:t> </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7233421"/>
                  </a:ext>
                </a:extLst>
              </a:tr>
            </a:tbl>
          </a:graphicData>
        </a:graphic>
      </p:graphicFrame>
    </p:spTree>
    <p:extLst>
      <p:ext uri="{BB962C8B-B14F-4D97-AF65-F5344CB8AC3E}">
        <p14:creationId xmlns:p14="http://schemas.microsoft.com/office/powerpoint/2010/main" val="2853203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C6522129-3A3B-9752-BF80-D5855E942B89}"/>
              </a:ext>
            </a:extLst>
          </p:cNvPr>
          <p:cNvSpPr txBox="1"/>
          <p:nvPr/>
        </p:nvSpPr>
        <p:spPr>
          <a:xfrm>
            <a:off x="7702929" y="545040"/>
            <a:ext cx="4550092" cy="461665"/>
          </a:xfrm>
          <a:prstGeom prst="rect">
            <a:avLst/>
          </a:prstGeom>
          <a:noFill/>
        </p:spPr>
        <p:txBody>
          <a:bodyPr wrap="none" rtlCol="0">
            <a:spAutoFit/>
          </a:bodyPr>
          <a:lstStyle/>
          <a:p>
            <a:r>
              <a:rPr lang="tr-TR" sz="2400" dirty="0">
                <a:solidFill>
                  <a:schemeClr val="bg1"/>
                </a:solidFill>
                <a:latin typeface="Helvetica" pitchFamily="2" charset="0"/>
              </a:rPr>
              <a:t>DEVELOPMENT PLAN (PAST) </a:t>
            </a:r>
          </a:p>
        </p:txBody>
      </p:sp>
      <p:sp>
        <p:nvSpPr>
          <p:cNvPr id="6" name="Metin kutusu 3">
            <a:extLst>
              <a:ext uri="{FF2B5EF4-FFF2-40B4-BE49-F238E27FC236}">
                <a16:creationId xmlns:a16="http://schemas.microsoft.com/office/drawing/2014/main" id="{0D03977F-04B3-403B-9914-A2E21FAA2779}"/>
              </a:ext>
            </a:extLst>
          </p:cNvPr>
          <p:cNvSpPr txBox="1"/>
          <p:nvPr/>
        </p:nvSpPr>
        <p:spPr>
          <a:xfrm>
            <a:off x="768095" y="1357972"/>
            <a:ext cx="10492113" cy="36933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dirty="0">
                <a:solidFill>
                  <a:srgbClr val="022756"/>
                </a:solidFill>
                <a:latin typeface="Helvetica" pitchFamily="2" charset="0"/>
              </a:rPr>
              <a:t>Work Package 2:</a:t>
            </a:r>
          </a:p>
        </p:txBody>
      </p:sp>
      <p:graphicFrame>
        <p:nvGraphicFramePr>
          <p:cNvPr id="8" name="Table 7">
            <a:extLst>
              <a:ext uri="{FF2B5EF4-FFF2-40B4-BE49-F238E27FC236}">
                <a16:creationId xmlns:a16="http://schemas.microsoft.com/office/drawing/2014/main" id="{54DA6AC5-A272-46AB-A43E-0BC1F54ABAE6}"/>
              </a:ext>
            </a:extLst>
          </p:cNvPr>
          <p:cNvGraphicFramePr>
            <a:graphicFrameLocks noGrp="1"/>
          </p:cNvGraphicFramePr>
          <p:nvPr>
            <p:extLst>
              <p:ext uri="{D42A27DB-BD31-4B8C-83A1-F6EECF244321}">
                <p14:modId xmlns:p14="http://schemas.microsoft.com/office/powerpoint/2010/main" val="2600228724"/>
              </p:ext>
            </p:extLst>
          </p:nvPr>
        </p:nvGraphicFramePr>
        <p:xfrm>
          <a:off x="8095690" y="5747585"/>
          <a:ext cx="3969308" cy="998982"/>
        </p:xfrm>
        <a:graphic>
          <a:graphicData uri="http://schemas.openxmlformats.org/drawingml/2006/table">
            <a:tbl>
              <a:tblPr firstRow="1" firstCol="1" bandRow="1">
                <a:tableStyleId>{5C22544A-7EE6-4342-B048-85BDC9FD1C3A}</a:tableStyleId>
              </a:tblPr>
              <a:tblGrid>
                <a:gridCol w="422002">
                  <a:extLst>
                    <a:ext uri="{9D8B030D-6E8A-4147-A177-3AD203B41FA5}">
                      <a16:colId xmlns:a16="http://schemas.microsoft.com/office/drawing/2014/main" val="2181625872"/>
                    </a:ext>
                  </a:extLst>
                </a:gridCol>
                <a:gridCol w="253379">
                  <a:extLst>
                    <a:ext uri="{9D8B030D-6E8A-4147-A177-3AD203B41FA5}">
                      <a16:colId xmlns:a16="http://schemas.microsoft.com/office/drawing/2014/main" val="1588725044"/>
                    </a:ext>
                  </a:extLst>
                </a:gridCol>
                <a:gridCol w="253379">
                  <a:extLst>
                    <a:ext uri="{9D8B030D-6E8A-4147-A177-3AD203B41FA5}">
                      <a16:colId xmlns:a16="http://schemas.microsoft.com/office/drawing/2014/main" val="1956617084"/>
                    </a:ext>
                  </a:extLst>
                </a:gridCol>
                <a:gridCol w="253379">
                  <a:extLst>
                    <a:ext uri="{9D8B030D-6E8A-4147-A177-3AD203B41FA5}">
                      <a16:colId xmlns:a16="http://schemas.microsoft.com/office/drawing/2014/main" val="508159951"/>
                    </a:ext>
                  </a:extLst>
                </a:gridCol>
                <a:gridCol w="253379">
                  <a:extLst>
                    <a:ext uri="{9D8B030D-6E8A-4147-A177-3AD203B41FA5}">
                      <a16:colId xmlns:a16="http://schemas.microsoft.com/office/drawing/2014/main" val="2796765506"/>
                    </a:ext>
                  </a:extLst>
                </a:gridCol>
                <a:gridCol w="253379">
                  <a:extLst>
                    <a:ext uri="{9D8B030D-6E8A-4147-A177-3AD203B41FA5}">
                      <a16:colId xmlns:a16="http://schemas.microsoft.com/office/drawing/2014/main" val="3281196590"/>
                    </a:ext>
                  </a:extLst>
                </a:gridCol>
                <a:gridCol w="253379">
                  <a:extLst>
                    <a:ext uri="{9D8B030D-6E8A-4147-A177-3AD203B41FA5}">
                      <a16:colId xmlns:a16="http://schemas.microsoft.com/office/drawing/2014/main" val="263997610"/>
                    </a:ext>
                  </a:extLst>
                </a:gridCol>
                <a:gridCol w="253379">
                  <a:extLst>
                    <a:ext uri="{9D8B030D-6E8A-4147-A177-3AD203B41FA5}">
                      <a16:colId xmlns:a16="http://schemas.microsoft.com/office/drawing/2014/main" val="1590126165"/>
                    </a:ext>
                  </a:extLst>
                </a:gridCol>
                <a:gridCol w="253379">
                  <a:extLst>
                    <a:ext uri="{9D8B030D-6E8A-4147-A177-3AD203B41FA5}">
                      <a16:colId xmlns:a16="http://schemas.microsoft.com/office/drawing/2014/main" val="343329982"/>
                    </a:ext>
                  </a:extLst>
                </a:gridCol>
                <a:gridCol w="253379">
                  <a:extLst>
                    <a:ext uri="{9D8B030D-6E8A-4147-A177-3AD203B41FA5}">
                      <a16:colId xmlns:a16="http://schemas.microsoft.com/office/drawing/2014/main" val="1997307022"/>
                    </a:ext>
                  </a:extLst>
                </a:gridCol>
                <a:gridCol w="253379">
                  <a:extLst>
                    <a:ext uri="{9D8B030D-6E8A-4147-A177-3AD203B41FA5}">
                      <a16:colId xmlns:a16="http://schemas.microsoft.com/office/drawing/2014/main" val="2130180723"/>
                    </a:ext>
                  </a:extLst>
                </a:gridCol>
                <a:gridCol w="253379">
                  <a:extLst>
                    <a:ext uri="{9D8B030D-6E8A-4147-A177-3AD203B41FA5}">
                      <a16:colId xmlns:a16="http://schemas.microsoft.com/office/drawing/2014/main" val="1331315838"/>
                    </a:ext>
                  </a:extLst>
                </a:gridCol>
                <a:gridCol w="253379">
                  <a:extLst>
                    <a:ext uri="{9D8B030D-6E8A-4147-A177-3AD203B41FA5}">
                      <a16:colId xmlns:a16="http://schemas.microsoft.com/office/drawing/2014/main" val="1798186933"/>
                    </a:ext>
                  </a:extLst>
                </a:gridCol>
                <a:gridCol w="253379">
                  <a:extLst>
                    <a:ext uri="{9D8B030D-6E8A-4147-A177-3AD203B41FA5}">
                      <a16:colId xmlns:a16="http://schemas.microsoft.com/office/drawing/2014/main" val="3026540140"/>
                    </a:ext>
                  </a:extLst>
                </a:gridCol>
                <a:gridCol w="253379">
                  <a:extLst>
                    <a:ext uri="{9D8B030D-6E8A-4147-A177-3AD203B41FA5}">
                      <a16:colId xmlns:a16="http://schemas.microsoft.com/office/drawing/2014/main" val="369084806"/>
                    </a:ext>
                  </a:extLst>
                </a:gridCol>
              </a:tblGrid>
              <a:tr h="147180">
                <a:tc>
                  <a:txBody>
                    <a:bodyPr/>
                    <a:lstStyle/>
                    <a:p>
                      <a:pPr marL="0" marR="0" algn="ctr">
                        <a:lnSpc>
                          <a:spcPct val="107000"/>
                        </a:lnSpc>
                        <a:spcBef>
                          <a:spcPts val="0"/>
                        </a:spcBef>
                        <a:spcAft>
                          <a:spcPts val="0"/>
                        </a:spcAft>
                      </a:pPr>
                      <a:r>
                        <a:rPr lang="en-US" sz="800" dirty="0">
                          <a:solidFill>
                            <a:schemeClr val="tx1"/>
                          </a:solidFill>
                          <a:effectLst/>
                        </a:rPr>
                        <a:t>WPs/ </a:t>
                      </a:r>
                      <a:r>
                        <a:rPr lang="tr-TR" sz="800" dirty="0">
                          <a:solidFill>
                            <a:schemeClr val="tx1"/>
                          </a:solidFill>
                          <a:effectLst/>
                        </a:rPr>
                        <a:t>Weeks</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tr-TR" sz="800" dirty="0">
                          <a:solidFill>
                            <a:schemeClr val="tx1"/>
                          </a:solidFill>
                          <a:effectLst/>
                        </a:rPr>
                        <a:t>1</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11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12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13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14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2371957"/>
                  </a:ext>
                </a:extLst>
              </a:tr>
              <a:tr h="75539">
                <a:tc>
                  <a:txBody>
                    <a:bodyPr/>
                    <a:lstStyle/>
                    <a:p>
                      <a:pPr marL="0" marR="0">
                        <a:lnSpc>
                          <a:spcPct val="107000"/>
                        </a:lnSpc>
                        <a:spcBef>
                          <a:spcPts val="0"/>
                        </a:spcBef>
                        <a:spcAft>
                          <a:spcPts val="0"/>
                        </a:spcAft>
                      </a:pPr>
                      <a:r>
                        <a:rPr lang="en-US" sz="800" dirty="0">
                          <a:solidFill>
                            <a:schemeClr val="tx1"/>
                          </a:solidFill>
                          <a:effectLst/>
                        </a:rPr>
                        <a:t>WP </a:t>
                      </a:r>
                      <a:r>
                        <a:rPr lang="tr-TR" sz="800" dirty="0">
                          <a:solidFill>
                            <a:schemeClr val="tx1"/>
                          </a:solidFill>
                          <a:effectLst/>
                        </a:rPr>
                        <a:t>1</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tr-TR" sz="800" dirty="0">
                          <a:solidFill>
                            <a:schemeClr val="tx1"/>
                          </a:solidFill>
                          <a:effectLst/>
                        </a:rPr>
                        <a:t> </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8831127"/>
                  </a:ext>
                </a:extLst>
              </a:tr>
              <a:tr h="75539">
                <a:tc>
                  <a:txBody>
                    <a:bodyPr/>
                    <a:lstStyle/>
                    <a:p>
                      <a:pPr marL="0" marR="0">
                        <a:lnSpc>
                          <a:spcPct val="107000"/>
                        </a:lnSpc>
                        <a:spcBef>
                          <a:spcPts val="0"/>
                        </a:spcBef>
                        <a:spcAft>
                          <a:spcPts val="0"/>
                        </a:spcAft>
                      </a:pPr>
                      <a:r>
                        <a:rPr lang="en-US" sz="800" dirty="0">
                          <a:solidFill>
                            <a:schemeClr val="tx1"/>
                          </a:solidFill>
                          <a:effectLst/>
                        </a:rPr>
                        <a:t>WP </a:t>
                      </a:r>
                      <a:r>
                        <a:rPr lang="tr-TR" sz="800" dirty="0">
                          <a:solidFill>
                            <a:schemeClr val="tx1"/>
                          </a:solidFill>
                          <a:effectLst/>
                        </a:rPr>
                        <a:t>2</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tr-TR" sz="800" dirty="0">
                          <a:solidFill>
                            <a:schemeClr val="tx1"/>
                          </a:solidFill>
                          <a:effectLst/>
                        </a:rPr>
                        <a:t> </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242668"/>
                  </a:ext>
                </a:extLst>
              </a:tr>
              <a:tr h="75539">
                <a:tc>
                  <a:txBody>
                    <a:bodyPr/>
                    <a:lstStyle/>
                    <a:p>
                      <a:pPr marL="0" marR="0">
                        <a:lnSpc>
                          <a:spcPct val="107000"/>
                        </a:lnSpc>
                        <a:spcBef>
                          <a:spcPts val="0"/>
                        </a:spcBef>
                        <a:spcAft>
                          <a:spcPts val="0"/>
                        </a:spcAft>
                      </a:pPr>
                      <a:r>
                        <a:rPr lang="en-US" sz="800" dirty="0">
                          <a:solidFill>
                            <a:schemeClr val="tx1"/>
                          </a:solidFill>
                          <a:effectLst/>
                        </a:rPr>
                        <a:t>WP </a:t>
                      </a:r>
                      <a:r>
                        <a:rPr lang="tr-TR" sz="800" dirty="0">
                          <a:solidFill>
                            <a:schemeClr val="tx1"/>
                          </a:solidFill>
                          <a:effectLst/>
                        </a:rPr>
                        <a:t>3</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tr-TR" sz="800" dirty="0">
                          <a:solidFill>
                            <a:schemeClr val="tx1"/>
                          </a:solidFill>
                          <a:effectLst/>
                        </a:rPr>
                        <a:t> </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9123475"/>
                  </a:ext>
                </a:extLst>
              </a:tr>
              <a:tr h="75539">
                <a:tc>
                  <a:txBody>
                    <a:bodyPr/>
                    <a:lstStyle/>
                    <a:p>
                      <a:pPr marL="0" marR="0">
                        <a:lnSpc>
                          <a:spcPct val="107000"/>
                        </a:lnSpc>
                        <a:spcBef>
                          <a:spcPts val="0"/>
                        </a:spcBef>
                        <a:spcAft>
                          <a:spcPts val="0"/>
                        </a:spcAft>
                      </a:pPr>
                      <a:r>
                        <a:rPr lang="en-US" sz="800" dirty="0">
                          <a:solidFill>
                            <a:schemeClr val="tx1"/>
                          </a:solidFill>
                          <a:effectLst/>
                        </a:rPr>
                        <a:t>WP </a:t>
                      </a:r>
                      <a:r>
                        <a:rPr lang="tr-TR" sz="800" dirty="0">
                          <a:solidFill>
                            <a:schemeClr val="tx1"/>
                          </a:solidFill>
                          <a:effectLst/>
                        </a:rPr>
                        <a:t>4</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tr-TR" sz="800" dirty="0">
                          <a:solidFill>
                            <a:schemeClr val="tx1"/>
                          </a:solidFill>
                          <a:effectLst/>
                        </a:rPr>
                        <a:t> </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5959513"/>
                  </a:ext>
                </a:extLst>
              </a:tr>
              <a:tr h="75539">
                <a:tc>
                  <a:txBody>
                    <a:bodyPr/>
                    <a:lstStyle/>
                    <a:p>
                      <a:pPr marL="0" marR="0">
                        <a:lnSpc>
                          <a:spcPct val="107000"/>
                        </a:lnSpc>
                        <a:spcBef>
                          <a:spcPts val="0"/>
                        </a:spcBef>
                        <a:spcAft>
                          <a:spcPts val="0"/>
                        </a:spcAft>
                      </a:pPr>
                      <a:r>
                        <a:rPr lang="en-US" sz="800" dirty="0">
                          <a:solidFill>
                            <a:schemeClr val="tx1"/>
                          </a:solidFill>
                          <a:effectLst/>
                        </a:rPr>
                        <a:t>WP 5</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tr-TR" sz="800" dirty="0">
                          <a:solidFill>
                            <a:schemeClr val="tx1"/>
                          </a:solidFill>
                          <a:effectLst/>
                        </a:rPr>
                        <a:t> </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682091"/>
                  </a:ext>
                </a:extLst>
              </a:tr>
              <a:tr h="74896">
                <a:tc>
                  <a:txBody>
                    <a:bodyPr/>
                    <a:lstStyle/>
                    <a:p>
                      <a:pPr marL="0" marR="0">
                        <a:lnSpc>
                          <a:spcPct val="107000"/>
                        </a:lnSpc>
                        <a:spcBef>
                          <a:spcPts val="0"/>
                        </a:spcBef>
                        <a:spcAft>
                          <a:spcPts val="0"/>
                        </a:spcAft>
                      </a:pPr>
                      <a:r>
                        <a:rPr lang="en-US" sz="800" dirty="0">
                          <a:solidFill>
                            <a:schemeClr val="tx1"/>
                          </a:solidFill>
                          <a:effectLst/>
                        </a:rPr>
                        <a:t>WP 6</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tr-TR" sz="800" dirty="0">
                          <a:solidFill>
                            <a:schemeClr val="tx1"/>
                          </a:solidFill>
                          <a:effectLst/>
                        </a:rPr>
                        <a:t> </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7233421"/>
                  </a:ext>
                </a:extLst>
              </a:tr>
            </a:tbl>
          </a:graphicData>
        </a:graphic>
      </p:graphicFrame>
    </p:spTree>
    <p:extLst>
      <p:ext uri="{BB962C8B-B14F-4D97-AF65-F5344CB8AC3E}">
        <p14:creationId xmlns:p14="http://schemas.microsoft.com/office/powerpoint/2010/main" val="944565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C6522129-3A3B-9752-BF80-D5855E942B89}"/>
              </a:ext>
            </a:extLst>
          </p:cNvPr>
          <p:cNvSpPr txBox="1"/>
          <p:nvPr/>
        </p:nvSpPr>
        <p:spPr>
          <a:xfrm>
            <a:off x="7702929" y="545040"/>
            <a:ext cx="4550092" cy="461665"/>
          </a:xfrm>
          <a:prstGeom prst="rect">
            <a:avLst/>
          </a:prstGeom>
          <a:noFill/>
        </p:spPr>
        <p:txBody>
          <a:bodyPr wrap="none" rtlCol="0">
            <a:spAutoFit/>
          </a:bodyPr>
          <a:lstStyle/>
          <a:p>
            <a:r>
              <a:rPr lang="tr-TR" sz="2400" dirty="0">
                <a:solidFill>
                  <a:schemeClr val="bg1"/>
                </a:solidFill>
                <a:latin typeface="Helvetica" pitchFamily="2" charset="0"/>
              </a:rPr>
              <a:t>DEVELOPMENT PLAN (PAST) </a:t>
            </a:r>
          </a:p>
        </p:txBody>
      </p:sp>
      <p:sp>
        <p:nvSpPr>
          <p:cNvPr id="6" name="Metin kutusu 3">
            <a:extLst>
              <a:ext uri="{FF2B5EF4-FFF2-40B4-BE49-F238E27FC236}">
                <a16:creationId xmlns:a16="http://schemas.microsoft.com/office/drawing/2014/main" id="{0D03977F-04B3-403B-9914-A2E21FAA2779}"/>
              </a:ext>
            </a:extLst>
          </p:cNvPr>
          <p:cNvSpPr txBox="1"/>
          <p:nvPr/>
        </p:nvSpPr>
        <p:spPr>
          <a:xfrm>
            <a:off x="768095" y="1357972"/>
            <a:ext cx="10492113" cy="369332"/>
          </a:xfrm>
          <a:prstGeom prst="rect">
            <a:avLst/>
          </a:prstGeom>
          <a:noFill/>
        </p:spPr>
        <p:txBody>
          <a:bodyPr wrap="square" rtlCol="0">
            <a:spAutoFit/>
          </a:bodyPr>
          <a:lstStyle/>
          <a:p>
            <a:pPr marL="285750" lvl="0" indent="-285750">
              <a:spcBef>
                <a:spcPts val="600"/>
              </a:spcBef>
              <a:spcAft>
                <a:spcPts val="600"/>
              </a:spcAft>
              <a:buFont typeface="Arial" panose="020B0604020202020204" pitchFamily="34" charset="0"/>
              <a:buChar char="•"/>
              <a:defRPr/>
            </a:pPr>
            <a:r>
              <a:rPr lang="en-US" dirty="0">
                <a:solidFill>
                  <a:srgbClr val="022756"/>
                </a:solidFill>
                <a:latin typeface="Helvetica" pitchFamily="2" charset="0"/>
              </a:rPr>
              <a:t>Work Package 3: You may adjust the number of work packages as needed.</a:t>
            </a:r>
          </a:p>
        </p:txBody>
      </p:sp>
      <p:graphicFrame>
        <p:nvGraphicFramePr>
          <p:cNvPr id="8" name="Table 7">
            <a:extLst>
              <a:ext uri="{FF2B5EF4-FFF2-40B4-BE49-F238E27FC236}">
                <a16:creationId xmlns:a16="http://schemas.microsoft.com/office/drawing/2014/main" id="{DB422D69-3FFC-41FE-A100-A0299C03D8CD}"/>
              </a:ext>
            </a:extLst>
          </p:cNvPr>
          <p:cNvGraphicFramePr>
            <a:graphicFrameLocks noGrp="1"/>
          </p:cNvGraphicFramePr>
          <p:nvPr>
            <p:extLst>
              <p:ext uri="{D42A27DB-BD31-4B8C-83A1-F6EECF244321}">
                <p14:modId xmlns:p14="http://schemas.microsoft.com/office/powerpoint/2010/main" val="2600228724"/>
              </p:ext>
            </p:extLst>
          </p:nvPr>
        </p:nvGraphicFramePr>
        <p:xfrm>
          <a:off x="8095690" y="5747585"/>
          <a:ext cx="3969308" cy="998982"/>
        </p:xfrm>
        <a:graphic>
          <a:graphicData uri="http://schemas.openxmlformats.org/drawingml/2006/table">
            <a:tbl>
              <a:tblPr firstRow="1" firstCol="1" bandRow="1">
                <a:tableStyleId>{5C22544A-7EE6-4342-B048-85BDC9FD1C3A}</a:tableStyleId>
              </a:tblPr>
              <a:tblGrid>
                <a:gridCol w="422002">
                  <a:extLst>
                    <a:ext uri="{9D8B030D-6E8A-4147-A177-3AD203B41FA5}">
                      <a16:colId xmlns:a16="http://schemas.microsoft.com/office/drawing/2014/main" val="2181625872"/>
                    </a:ext>
                  </a:extLst>
                </a:gridCol>
                <a:gridCol w="253379">
                  <a:extLst>
                    <a:ext uri="{9D8B030D-6E8A-4147-A177-3AD203B41FA5}">
                      <a16:colId xmlns:a16="http://schemas.microsoft.com/office/drawing/2014/main" val="1588725044"/>
                    </a:ext>
                  </a:extLst>
                </a:gridCol>
                <a:gridCol w="253379">
                  <a:extLst>
                    <a:ext uri="{9D8B030D-6E8A-4147-A177-3AD203B41FA5}">
                      <a16:colId xmlns:a16="http://schemas.microsoft.com/office/drawing/2014/main" val="1956617084"/>
                    </a:ext>
                  </a:extLst>
                </a:gridCol>
                <a:gridCol w="253379">
                  <a:extLst>
                    <a:ext uri="{9D8B030D-6E8A-4147-A177-3AD203B41FA5}">
                      <a16:colId xmlns:a16="http://schemas.microsoft.com/office/drawing/2014/main" val="508159951"/>
                    </a:ext>
                  </a:extLst>
                </a:gridCol>
                <a:gridCol w="253379">
                  <a:extLst>
                    <a:ext uri="{9D8B030D-6E8A-4147-A177-3AD203B41FA5}">
                      <a16:colId xmlns:a16="http://schemas.microsoft.com/office/drawing/2014/main" val="2796765506"/>
                    </a:ext>
                  </a:extLst>
                </a:gridCol>
                <a:gridCol w="253379">
                  <a:extLst>
                    <a:ext uri="{9D8B030D-6E8A-4147-A177-3AD203B41FA5}">
                      <a16:colId xmlns:a16="http://schemas.microsoft.com/office/drawing/2014/main" val="3281196590"/>
                    </a:ext>
                  </a:extLst>
                </a:gridCol>
                <a:gridCol w="253379">
                  <a:extLst>
                    <a:ext uri="{9D8B030D-6E8A-4147-A177-3AD203B41FA5}">
                      <a16:colId xmlns:a16="http://schemas.microsoft.com/office/drawing/2014/main" val="263997610"/>
                    </a:ext>
                  </a:extLst>
                </a:gridCol>
                <a:gridCol w="253379">
                  <a:extLst>
                    <a:ext uri="{9D8B030D-6E8A-4147-A177-3AD203B41FA5}">
                      <a16:colId xmlns:a16="http://schemas.microsoft.com/office/drawing/2014/main" val="1590126165"/>
                    </a:ext>
                  </a:extLst>
                </a:gridCol>
                <a:gridCol w="253379">
                  <a:extLst>
                    <a:ext uri="{9D8B030D-6E8A-4147-A177-3AD203B41FA5}">
                      <a16:colId xmlns:a16="http://schemas.microsoft.com/office/drawing/2014/main" val="343329982"/>
                    </a:ext>
                  </a:extLst>
                </a:gridCol>
                <a:gridCol w="253379">
                  <a:extLst>
                    <a:ext uri="{9D8B030D-6E8A-4147-A177-3AD203B41FA5}">
                      <a16:colId xmlns:a16="http://schemas.microsoft.com/office/drawing/2014/main" val="1997307022"/>
                    </a:ext>
                  </a:extLst>
                </a:gridCol>
                <a:gridCol w="253379">
                  <a:extLst>
                    <a:ext uri="{9D8B030D-6E8A-4147-A177-3AD203B41FA5}">
                      <a16:colId xmlns:a16="http://schemas.microsoft.com/office/drawing/2014/main" val="2130180723"/>
                    </a:ext>
                  </a:extLst>
                </a:gridCol>
                <a:gridCol w="253379">
                  <a:extLst>
                    <a:ext uri="{9D8B030D-6E8A-4147-A177-3AD203B41FA5}">
                      <a16:colId xmlns:a16="http://schemas.microsoft.com/office/drawing/2014/main" val="1331315838"/>
                    </a:ext>
                  </a:extLst>
                </a:gridCol>
                <a:gridCol w="253379">
                  <a:extLst>
                    <a:ext uri="{9D8B030D-6E8A-4147-A177-3AD203B41FA5}">
                      <a16:colId xmlns:a16="http://schemas.microsoft.com/office/drawing/2014/main" val="1798186933"/>
                    </a:ext>
                  </a:extLst>
                </a:gridCol>
                <a:gridCol w="253379">
                  <a:extLst>
                    <a:ext uri="{9D8B030D-6E8A-4147-A177-3AD203B41FA5}">
                      <a16:colId xmlns:a16="http://schemas.microsoft.com/office/drawing/2014/main" val="3026540140"/>
                    </a:ext>
                  </a:extLst>
                </a:gridCol>
                <a:gridCol w="253379">
                  <a:extLst>
                    <a:ext uri="{9D8B030D-6E8A-4147-A177-3AD203B41FA5}">
                      <a16:colId xmlns:a16="http://schemas.microsoft.com/office/drawing/2014/main" val="369084806"/>
                    </a:ext>
                  </a:extLst>
                </a:gridCol>
              </a:tblGrid>
              <a:tr h="147180">
                <a:tc>
                  <a:txBody>
                    <a:bodyPr/>
                    <a:lstStyle/>
                    <a:p>
                      <a:pPr marL="0" marR="0" algn="ctr">
                        <a:lnSpc>
                          <a:spcPct val="107000"/>
                        </a:lnSpc>
                        <a:spcBef>
                          <a:spcPts val="0"/>
                        </a:spcBef>
                        <a:spcAft>
                          <a:spcPts val="0"/>
                        </a:spcAft>
                      </a:pPr>
                      <a:r>
                        <a:rPr lang="en-US" sz="800" dirty="0">
                          <a:solidFill>
                            <a:schemeClr val="tx1"/>
                          </a:solidFill>
                          <a:effectLst/>
                        </a:rPr>
                        <a:t>WPs/ </a:t>
                      </a:r>
                      <a:r>
                        <a:rPr lang="tr-TR" sz="800" dirty="0">
                          <a:solidFill>
                            <a:schemeClr val="tx1"/>
                          </a:solidFill>
                          <a:effectLst/>
                        </a:rPr>
                        <a:t>Weeks</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tr-TR" sz="800" dirty="0">
                          <a:solidFill>
                            <a:schemeClr val="tx1"/>
                          </a:solidFill>
                          <a:effectLst/>
                        </a:rPr>
                        <a:t>1</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11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12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13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800" dirty="0">
                          <a:solidFill>
                            <a:schemeClr val="tx1"/>
                          </a:solidFill>
                          <a:effectLst/>
                          <a:latin typeface="+mj-lt"/>
                          <a:ea typeface="Times New Roman" panose="02020603050405020304" pitchFamily="18" charset="0"/>
                          <a:cs typeface="Times New Roman" panose="02020603050405020304" pitchFamily="18" charset="0"/>
                        </a:rPr>
                        <a:t>14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2371957"/>
                  </a:ext>
                </a:extLst>
              </a:tr>
              <a:tr h="75539">
                <a:tc>
                  <a:txBody>
                    <a:bodyPr/>
                    <a:lstStyle/>
                    <a:p>
                      <a:pPr marL="0" marR="0">
                        <a:lnSpc>
                          <a:spcPct val="107000"/>
                        </a:lnSpc>
                        <a:spcBef>
                          <a:spcPts val="0"/>
                        </a:spcBef>
                        <a:spcAft>
                          <a:spcPts val="0"/>
                        </a:spcAft>
                      </a:pPr>
                      <a:r>
                        <a:rPr lang="en-US" sz="800" dirty="0">
                          <a:solidFill>
                            <a:schemeClr val="tx1"/>
                          </a:solidFill>
                          <a:effectLst/>
                        </a:rPr>
                        <a:t>WP </a:t>
                      </a:r>
                      <a:r>
                        <a:rPr lang="tr-TR" sz="800" dirty="0">
                          <a:solidFill>
                            <a:schemeClr val="tx1"/>
                          </a:solidFill>
                          <a:effectLst/>
                        </a:rPr>
                        <a:t>1</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tr-TR" sz="800" dirty="0">
                          <a:solidFill>
                            <a:schemeClr val="tx1"/>
                          </a:solidFill>
                          <a:effectLst/>
                        </a:rPr>
                        <a:t> </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8831127"/>
                  </a:ext>
                </a:extLst>
              </a:tr>
              <a:tr h="75539">
                <a:tc>
                  <a:txBody>
                    <a:bodyPr/>
                    <a:lstStyle/>
                    <a:p>
                      <a:pPr marL="0" marR="0">
                        <a:lnSpc>
                          <a:spcPct val="107000"/>
                        </a:lnSpc>
                        <a:spcBef>
                          <a:spcPts val="0"/>
                        </a:spcBef>
                        <a:spcAft>
                          <a:spcPts val="0"/>
                        </a:spcAft>
                      </a:pPr>
                      <a:r>
                        <a:rPr lang="en-US" sz="800" dirty="0">
                          <a:solidFill>
                            <a:schemeClr val="tx1"/>
                          </a:solidFill>
                          <a:effectLst/>
                        </a:rPr>
                        <a:t>WP </a:t>
                      </a:r>
                      <a:r>
                        <a:rPr lang="tr-TR" sz="800" dirty="0">
                          <a:solidFill>
                            <a:schemeClr val="tx1"/>
                          </a:solidFill>
                          <a:effectLst/>
                        </a:rPr>
                        <a:t>2</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tr-TR" sz="800" dirty="0">
                          <a:solidFill>
                            <a:schemeClr val="tx1"/>
                          </a:solidFill>
                          <a:effectLst/>
                        </a:rPr>
                        <a:t> </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242668"/>
                  </a:ext>
                </a:extLst>
              </a:tr>
              <a:tr h="75539">
                <a:tc>
                  <a:txBody>
                    <a:bodyPr/>
                    <a:lstStyle/>
                    <a:p>
                      <a:pPr marL="0" marR="0">
                        <a:lnSpc>
                          <a:spcPct val="107000"/>
                        </a:lnSpc>
                        <a:spcBef>
                          <a:spcPts val="0"/>
                        </a:spcBef>
                        <a:spcAft>
                          <a:spcPts val="0"/>
                        </a:spcAft>
                      </a:pPr>
                      <a:r>
                        <a:rPr lang="en-US" sz="800" dirty="0">
                          <a:solidFill>
                            <a:schemeClr val="tx1"/>
                          </a:solidFill>
                          <a:effectLst/>
                        </a:rPr>
                        <a:t>WP </a:t>
                      </a:r>
                      <a:r>
                        <a:rPr lang="tr-TR" sz="800" dirty="0">
                          <a:solidFill>
                            <a:schemeClr val="tx1"/>
                          </a:solidFill>
                          <a:effectLst/>
                        </a:rPr>
                        <a:t>3</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tr-TR" sz="800" dirty="0">
                          <a:solidFill>
                            <a:schemeClr val="tx1"/>
                          </a:solidFill>
                          <a:effectLst/>
                        </a:rPr>
                        <a:t> </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9123475"/>
                  </a:ext>
                </a:extLst>
              </a:tr>
              <a:tr h="75539">
                <a:tc>
                  <a:txBody>
                    <a:bodyPr/>
                    <a:lstStyle/>
                    <a:p>
                      <a:pPr marL="0" marR="0">
                        <a:lnSpc>
                          <a:spcPct val="107000"/>
                        </a:lnSpc>
                        <a:spcBef>
                          <a:spcPts val="0"/>
                        </a:spcBef>
                        <a:spcAft>
                          <a:spcPts val="0"/>
                        </a:spcAft>
                      </a:pPr>
                      <a:r>
                        <a:rPr lang="en-US" sz="800" dirty="0">
                          <a:solidFill>
                            <a:schemeClr val="tx1"/>
                          </a:solidFill>
                          <a:effectLst/>
                        </a:rPr>
                        <a:t>WP </a:t>
                      </a:r>
                      <a:r>
                        <a:rPr lang="tr-TR" sz="800" dirty="0">
                          <a:solidFill>
                            <a:schemeClr val="tx1"/>
                          </a:solidFill>
                          <a:effectLst/>
                        </a:rPr>
                        <a:t>4</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tr-TR" sz="800" dirty="0">
                          <a:solidFill>
                            <a:schemeClr val="tx1"/>
                          </a:solidFill>
                          <a:effectLst/>
                        </a:rPr>
                        <a:t> </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5959513"/>
                  </a:ext>
                </a:extLst>
              </a:tr>
              <a:tr h="75539">
                <a:tc>
                  <a:txBody>
                    <a:bodyPr/>
                    <a:lstStyle/>
                    <a:p>
                      <a:pPr marL="0" marR="0">
                        <a:lnSpc>
                          <a:spcPct val="107000"/>
                        </a:lnSpc>
                        <a:spcBef>
                          <a:spcPts val="0"/>
                        </a:spcBef>
                        <a:spcAft>
                          <a:spcPts val="0"/>
                        </a:spcAft>
                      </a:pPr>
                      <a:r>
                        <a:rPr lang="en-US" sz="800" dirty="0">
                          <a:solidFill>
                            <a:schemeClr val="tx1"/>
                          </a:solidFill>
                          <a:effectLst/>
                        </a:rPr>
                        <a:t>WP 5</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tr-TR" sz="800" dirty="0">
                          <a:solidFill>
                            <a:schemeClr val="tx1"/>
                          </a:solidFill>
                          <a:effectLst/>
                        </a:rPr>
                        <a:t> </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682091"/>
                  </a:ext>
                </a:extLst>
              </a:tr>
              <a:tr h="74896">
                <a:tc>
                  <a:txBody>
                    <a:bodyPr/>
                    <a:lstStyle/>
                    <a:p>
                      <a:pPr marL="0" marR="0">
                        <a:lnSpc>
                          <a:spcPct val="107000"/>
                        </a:lnSpc>
                        <a:spcBef>
                          <a:spcPts val="0"/>
                        </a:spcBef>
                        <a:spcAft>
                          <a:spcPts val="0"/>
                        </a:spcAft>
                      </a:pPr>
                      <a:r>
                        <a:rPr lang="en-US" sz="800" dirty="0">
                          <a:solidFill>
                            <a:schemeClr val="tx1"/>
                          </a:solidFill>
                          <a:effectLst/>
                        </a:rPr>
                        <a:t>WP 6</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tr-TR" sz="800" dirty="0">
                          <a:solidFill>
                            <a:schemeClr val="tx1"/>
                          </a:solidFill>
                          <a:effectLst/>
                        </a:rPr>
                        <a:t> </a:t>
                      </a: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7233421"/>
                  </a:ext>
                </a:extLst>
              </a:tr>
            </a:tbl>
          </a:graphicData>
        </a:graphic>
      </p:graphicFrame>
    </p:spTree>
    <p:extLst>
      <p:ext uri="{BB962C8B-B14F-4D97-AF65-F5344CB8AC3E}">
        <p14:creationId xmlns:p14="http://schemas.microsoft.com/office/powerpoint/2010/main" val="1166718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C6522129-3A3B-9752-BF80-D5855E942B89}"/>
              </a:ext>
            </a:extLst>
          </p:cNvPr>
          <p:cNvSpPr txBox="1"/>
          <p:nvPr/>
        </p:nvSpPr>
        <p:spPr>
          <a:xfrm>
            <a:off x="7702929" y="545040"/>
            <a:ext cx="4590552" cy="461665"/>
          </a:xfrm>
          <a:prstGeom prst="rect">
            <a:avLst/>
          </a:prstGeom>
          <a:noFill/>
        </p:spPr>
        <p:txBody>
          <a:bodyPr wrap="none" rtlCol="0">
            <a:spAutoFit/>
          </a:bodyPr>
          <a:lstStyle/>
          <a:p>
            <a:r>
              <a:rPr lang="tr-TR" sz="2400" dirty="0">
                <a:solidFill>
                  <a:schemeClr val="bg1"/>
                </a:solidFill>
                <a:latin typeface="Helvetica" pitchFamily="2" charset="0"/>
              </a:rPr>
              <a:t>DEVELOPMENT PLAN (NEXT) </a:t>
            </a:r>
          </a:p>
        </p:txBody>
      </p:sp>
      <p:sp>
        <p:nvSpPr>
          <p:cNvPr id="6" name="Metin kutusu 3">
            <a:extLst>
              <a:ext uri="{FF2B5EF4-FFF2-40B4-BE49-F238E27FC236}">
                <a16:creationId xmlns:a16="http://schemas.microsoft.com/office/drawing/2014/main" id="{0D03977F-04B3-403B-9914-A2E21FAA2779}"/>
              </a:ext>
            </a:extLst>
          </p:cNvPr>
          <p:cNvSpPr txBox="1"/>
          <p:nvPr/>
        </p:nvSpPr>
        <p:spPr>
          <a:xfrm>
            <a:off x="768095" y="1357972"/>
            <a:ext cx="10492113" cy="1277273"/>
          </a:xfrm>
          <a:prstGeom prst="rect">
            <a:avLst/>
          </a:prstGeom>
          <a:noFill/>
        </p:spPr>
        <p:txBody>
          <a:bodyPr wrap="square" rtlCol="0">
            <a:spAutoFit/>
          </a:bodyPr>
          <a:lstStyle/>
          <a:p>
            <a:pPr lvl="0">
              <a:spcBef>
                <a:spcPts val="600"/>
              </a:spcBef>
              <a:spcAft>
                <a:spcPts val="600"/>
              </a:spcAft>
              <a:defRPr/>
            </a:pPr>
            <a:r>
              <a:rPr lang="en-US" b="1" dirty="0">
                <a:solidFill>
                  <a:srgbClr val="022756"/>
                </a:solidFill>
                <a:latin typeface="Helvetica" pitchFamily="2" charset="0"/>
              </a:rPr>
              <a:t>Work Packages of KON4902E: </a:t>
            </a:r>
            <a:r>
              <a:rPr lang="en-US" dirty="0">
                <a:solidFill>
                  <a:srgbClr val="022756"/>
                </a:solidFill>
                <a:latin typeface="Helvetica" pitchFamily="2" charset="0"/>
              </a:rPr>
              <a:t>Explain your plans for the </a:t>
            </a:r>
            <a:r>
              <a:rPr lang="en-US" b="1" u="sng" dirty="0">
                <a:solidFill>
                  <a:srgbClr val="022756"/>
                </a:solidFill>
                <a:latin typeface="Helvetica" pitchFamily="2" charset="0"/>
              </a:rPr>
              <a:t>upcoming term</a:t>
            </a:r>
            <a:r>
              <a:rPr lang="en-US" dirty="0">
                <a:solidFill>
                  <a:srgbClr val="022756"/>
                </a:solidFill>
                <a:latin typeface="Helvetica" pitchFamily="2" charset="0"/>
              </a:rPr>
              <a:t>. </a:t>
            </a:r>
          </a:p>
          <a:p>
            <a:pPr lvl="0">
              <a:defRPr/>
            </a:pPr>
            <a:r>
              <a:rPr lang="en-US" dirty="0">
                <a:solidFill>
                  <a:srgbClr val="022756"/>
                </a:solidFill>
                <a:latin typeface="Helvetica" pitchFamily="2" charset="0"/>
              </a:rPr>
              <a:t>Each work package should be described in detail, including its name, start and end weeks, and the planned activities within the package as well as the outputs of the </a:t>
            </a:r>
            <a:r>
              <a:rPr lang="en-US" dirty="0" err="1">
                <a:solidFill>
                  <a:srgbClr val="022756"/>
                </a:solidFill>
                <a:latin typeface="Helvetica" pitchFamily="2" charset="0"/>
              </a:rPr>
              <a:t>workpackage</a:t>
            </a:r>
            <a:r>
              <a:rPr lang="en-US" dirty="0">
                <a:solidFill>
                  <a:srgbClr val="022756"/>
                </a:solidFill>
                <a:latin typeface="Helvetica" pitchFamily="2" charset="0"/>
              </a:rPr>
              <a:t>. You also need to plan who will be </a:t>
            </a:r>
            <a:r>
              <a:rPr lang="en-US" dirty="0" err="1">
                <a:solidFill>
                  <a:srgbClr val="022756"/>
                </a:solidFill>
                <a:latin typeface="Helvetica" pitchFamily="2" charset="0"/>
              </a:rPr>
              <a:t>woking</a:t>
            </a:r>
            <a:r>
              <a:rPr lang="en-US" dirty="0">
                <a:solidFill>
                  <a:srgbClr val="022756"/>
                </a:solidFill>
                <a:latin typeface="Helvetica" pitchFamily="2" charset="0"/>
              </a:rPr>
              <a:t> in each working package.</a:t>
            </a:r>
            <a:endParaRPr lang="tr-TR" b="0" dirty="0">
              <a:solidFill>
                <a:srgbClr val="022756"/>
              </a:solidFill>
              <a:latin typeface="Helvetica" pitchFamily="2" charset="0"/>
            </a:endParaRPr>
          </a:p>
        </p:txBody>
      </p:sp>
      <p:graphicFrame>
        <p:nvGraphicFramePr>
          <p:cNvPr id="7" name="Table 6">
            <a:extLst>
              <a:ext uri="{FF2B5EF4-FFF2-40B4-BE49-F238E27FC236}">
                <a16:creationId xmlns:a16="http://schemas.microsoft.com/office/drawing/2014/main" id="{15B9FDC4-5EF7-4B53-8484-D8E3F964FE42}"/>
              </a:ext>
            </a:extLst>
          </p:cNvPr>
          <p:cNvGraphicFramePr>
            <a:graphicFrameLocks noGrp="1"/>
          </p:cNvGraphicFramePr>
          <p:nvPr>
            <p:extLst>
              <p:ext uri="{D42A27DB-BD31-4B8C-83A1-F6EECF244321}">
                <p14:modId xmlns:p14="http://schemas.microsoft.com/office/powerpoint/2010/main" val="2765042743"/>
              </p:ext>
            </p:extLst>
          </p:nvPr>
        </p:nvGraphicFramePr>
        <p:xfrm>
          <a:off x="742535" y="4289541"/>
          <a:ext cx="10706929" cy="2020126"/>
        </p:xfrm>
        <a:graphic>
          <a:graphicData uri="http://schemas.openxmlformats.org/drawingml/2006/table">
            <a:tbl>
              <a:tblPr firstRow="1" firstCol="1" bandRow="1">
                <a:tableStyleId>{5C22544A-7EE6-4342-B048-85BDC9FD1C3A}</a:tableStyleId>
              </a:tblPr>
              <a:tblGrid>
                <a:gridCol w="1138321">
                  <a:extLst>
                    <a:ext uri="{9D8B030D-6E8A-4147-A177-3AD203B41FA5}">
                      <a16:colId xmlns:a16="http://schemas.microsoft.com/office/drawing/2014/main" val="2181625872"/>
                    </a:ext>
                  </a:extLst>
                </a:gridCol>
                <a:gridCol w="683472">
                  <a:extLst>
                    <a:ext uri="{9D8B030D-6E8A-4147-A177-3AD203B41FA5}">
                      <a16:colId xmlns:a16="http://schemas.microsoft.com/office/drawing/2014/main" val="1588725044"/>
                    </a:ext>
                  </a:extLst>
                </a:gridCol>
                <a:gridCol w="683472">
                  <a:extLst>
                    <a:ext uri="{9D8B030D-6E8A-4147-A177-3AD203B41FA5}">
                      <a16:colId xmlns:a16="http://schemas.microsoft.com/office/drawing/2014/main" val="1956617084"/>
                    </a:ext>
                  </a:extLst>
                </a:gridCol>
                <a:gridCol w="683472">
                  <a:extLst>
                    <a:ext uri="{9D8B030D-6E8A-4147-A177-3AD203B41FA5}">
                      <a16:colId xmlns:a16="http://schemas.microsoft.com/office/drawing/2014/main" val="508159951"/>
                    </a:ext>
                  </a:extLst>
                </a:gridCol>
                <a:gridCol w="683472">
                  <a:extLst>
                    <a:ext uri="{9D8B030D-6E8A-4147-A177-3AD203B41FA5}">
                      <a16:colId xmlns:a16="http://schemas.microsoft.com/office/drawing/2014/main" val="2796765506"/>
                    </a:ext>
                  </a:extLst>
                </a:gridCol>
                <a:gridCol w="683472">
                  <a:extLst>
                    <a:ext uri="{9D8B030D-6E8A-4147-A177-3AD203B41FA5}">
                      <a16:colId xmlns:a16="http://schemas.microsoft.com/office/drawing/2014/main" val="3281196590"/>
                    </a:ext>
                  </a:extLst>
                </a:gridCol>
                <a:gridCol w="683472">
                  <a:extLst>
                    <a:ext uri="{9D8B030D-6E8A-4147-A177-3AD203B41FA5}">
                      <a16:colId xmlns:a16="http://schemas.microsoft.com/office/drawing/2014/main" val="263997610"/>
                    </a:ext>
                  </a:extLst>
                </a:gridCol>
                <a:gridCol w="683472">
                  <a:extLst>
                    <a:ext uri="{9D8B030D-6E8A-4147-A177-3AD203B41FA5}">
                      <a16:colId xmlns:a16="http://schemas.microsoft.com/office/drawing/2014/main" val="1590126165"/>
                    </a:ext>
                  </a:extLst>
                </a:gridCol>
                <a:gridCol w="683472">
                  <a:extLst>
                    <a:ext uri="{9D8B030D-6E8A-4147-A177-3AD203B41FA5}">
                      <a16:colId xmlns:a16="http://schemas.microsoft.com/office/drawing/2014/main" val="343329982"/>
                    </a:ext>
                  </a:extLst>
                </a:gridCol>
                <a:gridCol w="683472">
                  <a:extLst>
                    <a:ext uri="{9D8B030D-6E8A-4147-A177-3AD203B41FA5}">
                      <a16:colId xmlns:a16="http://schemas.microsoft.com/office/drawing/2014/main" val="1997307022"/>
                    </a:ext>
                  </a:extLst>
                </a:gridCol>
                <a:gridCol w="683472">
                  <a:extLst>
                    <a:ext uri="{9D8B030D-6E8A-4147-A177-3AD203B41FA5}">
                      <a16:colId xmlns:a16="http://schemas.microsoft.com/office/drawing/2014/main" val="2130180723"/>
                    </a:ext>
                  </a:extLst>
                </a:gridCol>
                <a:gridCol w="683472">
                  <a:extLst>
                    <a:ext uri="{9D8B030D-6E8A-4147-A177-3AD203B41FA5}">
                      <a16:colId xmlns:a16="http://schemas.microsoft.com/office/drawing/2014/main" val="1331315838"/>
                    </a:ext>
                  </a:extLst>
                </a:gridCol>
                <a:gridCol w="683472">
                  <a:extLst>
                    <a:ext uri="{9D8B030D-6E8A-4147-A177-3AD203B41FA5}">
                      <a16:colId xmlns:a16="http://schemas.microsoft.com/office/drawing/2014/main" val="1798186933"/>
                    </a:ext>
                  </a:extLst>
                </a:gridCol>
                <a:gridCol w="683472">
                  <a:extLst>
                    <a:ext uri="{9D8B030D-6E8A-4147-A177-3AD203B41FA5}">
                      <a16:colId xmlns:a16="http://schemas.microsoft.com/office/drawing/2014/main" val="3026540140"/>
                    </a:ext>
                  </a:extLst>
                </a:gridCol>
                <a:gridCol w="683472">
                  <a:extLst>
                    <a:ext uri="{9D8B030D-6E8A-4147-A177-3AD203B41FA5}">
                      <a16:colId xmlns:a16="http://schemas.microsoft.com/office/drawing/2014/main" val="369084806"/>
                    </a:ext>
                  </a:extLst>
                </a:gridCol>
              </a:tblGrid>
              <a:tr h="273050">
                <a:tc>
                  <a:txBody>
                    <a:bodyPr/>
                    <a:lstStyle/>
                    <a:p>
                      <a:pPr marL="0" marR="0" algn="ctr">
                        <a:lnSpc>
                          <a:spcPct val="107000"/>
                        </a:lnSpc>
                        <a:spcBef>
                          <a:spcPts val="0"/>
                        </a:spcBef>
                        <a:spcAft>
                          <a:spcPts val="0"/>
                        </a:spcAft>
                      </a:pPr>
                      <a:r>
                        <a:rPr lang="en-US" sz="1200" dirty="0">
                          <a:solidFill>
                            <a:schemeClr val="tx1"/>
                          </a:solidFill>
                          <a:effectLst/>
                        </a:rPr>
                        <a:t>Work Packages / </a:t>
                      </a:r>
                      <a:r>
                        <a:rPr lang="tr-TR" sz="1200" dirty="0">
                          <a:solidFill>
                            <a:schemeClr val="tx1"/>
                          </a:solidFill>
                          <a:effectLst/>
                        </a:rPr>
                        <a:t>Weeks</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tr-TR" sz="1200" dirty="0">
                          <a:solidFill>
                            <a:schemeClr val="tx1"/>
                          </a:solidFill>
                          <a:effectLst/>
                        </a:rPr>
                        <a:t>1</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mj-lt"/>
                          <a:ea typeface="Times New Roman" panose="02020603050405020304" pitchFamily="18" charset="0"/>
                          <a:cs typeface="Times New Roman" panose="02020603050405020304" pitchFamily="18"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mj-lt"/>
                          <a:ea typeface="Times New Roman" panose="02020603050405020304" pitchFamily="18" charset="0"/>
                          <a:cs typeface="Times New Roman" panose="02020603050405020304" pitchFamily="18" charset="0"/>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mj-lt"/>
                          <a:ea typeface="Times New Roman" panose="02020603050405020304" pitchFamily="18" charset="0"/>
                          <a:cs typeface="Times New Roman" panose="02020603050405020304" pitchFamily="18"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mj-lt"/>
                          <a:ea typeface="Times New Roman" panose="02020603050405020304" pitchFamily="18" charset="0"/>
                          <a:cs typeface="Times New Roman" panose="02020603050405020304" pitchFamily="18"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mj-lt"/>
                          <a:ea typeface="Times New Roman" panose="02020603050405020304" pitchFamily="18" charset="0"/>
                          <a:cs typeface="Times New Roman" panose="02020603050405020304" pitchFamily="18" charset="0"/>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mj-lt"/>
                          <a:ea typeface="Times New Roman" panose="02020603050405020304" pitchFamily="18" charset="0"/>
                          <a:cs typeface="Times New Roman" panose="02020603050405020304" pitchFamily="18" charset="0"/>
                        </a:rPr>
                        <a:t>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mj-lt"/>
                          <a:ea typeface="Times New Roman" panose="02020603050405020304" pitchFamily="18" charset="0"/>
                          <a:cs typeface="Times New Roman" panose="02020603050405020304" pitchFamily="18" charset="0"/>
                        </a:rPr>
                        <a:t>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mj-lt"/>
                          <a:ea typeface="Times New Roman" panose="02020603050405020304" pitchFamily="18" charset="0"/>
                          <a:cs typeface="Times New Roman" panose="02020603050405020304" pitchFamily="18" charset="0"/>
                        </a:rPr>
                        <a:t>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mj-lt"/>
                          <a:ea typeface="Times New Roman" panose="02020603050405020304" pitchFamily="18" charset="0"/>
                          <a:cs typeface="Times New Roman" panose="02020603050405020304" pitchFamily="18" charset="0"/>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mj-lt"/>
                          <a:ea typeface="Times New Roman" panose="02020603050405020304" pitchFamily="18" charset="0"/>
                          <a:cs typeface="Times New Roman" panose="02020603050405020304" pitchFamily="18" charset="0"/>
                        </a:rPr>
                        <a:t>11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mj-lt"/>
                          <a:ea typeface="Times New Roman" panose="02020603050405020304" pitchFamily="18" charset="0"/>
                          <a:cs typeface="Times New Roman" panose="02020603050405020304" pitchFamily="18" charset="0"/>
                        </a:rPr>
                        <a:t>12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mj-lt"/>
                          <a:ea typeface="Times New Roman" panose="02020603050405020304" pitchFamily="18" charset="0"/>
                          <a:cs typeface="Times New Roman" panose="02020603050405020304" pitchFamily="18" charset="0"/>
                        </a:rPr>
                        <a:t>13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dirty="0">
                          <a:solidFill>
                            <a:schemeClr val="tx1"/>
                          </a:solidFill>
                          <a:effectLst/>
                          <a:latin typeface="+mj-lt"/>
                          <a:ea typeface="Times New Roman" panose="02020603050405020304" pitchFamily="18" charset="0"/>
                          <a:cs typeface="Times New Roman" panose="02020603050405020304" pitchFamily="18" charset="0"/>
                        </a:rPr>
                        <a:t>14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2371957"/>
                  </a:ext>
                </a:extLst>
              </a:tr>
              <a:tr h="273050">
                <a:tc>
                  <a:txBody>
                    <a:bodyPr/>
                    <a:lstStyle/>
                    <a:p>
                      <a:pPr marL="0" marR="0">
                        <a:lnSpc>
                          <a:spcPct val="107000"/>
                        </a:lnSpc>
                        <a:spcBef>
                          <a:spcPts val="0"/>
                        </a:spcBef>
                        <a:spcAft>
                          <a:spcPts val="0"/>
                        </a:spcAft>
                      </a:pPr>
                      <a:r>
                        <a:rPr lang="tr-TR" sz="1200" dirty="0">
                          <a:solidFill>
                            <a:schemeClr val="tx1"/>
                          </a:solidFill>
                          <a:effectLst/>
                        </a:rPr>
                        <a:t>Work Package 1</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tr-TR" sz="120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8831127"/>
                  </a:ext>
                </a:extLst>
              </a:tr>
              <a:tr h="273050">
                <a:tc>
                  <a:txBody>
                    <a:bodyPr/>
                    <a:lstStyle/>
                    <a:p>
                      <a:pPr marL="0" marR="0">
                        <a:lnSpc>
                          <a:spcPct val="107000"/>
                        </a:lnSpc>
                        <a:spcBef>
                          <a:spcPts val="0"/>
                        </a:spcBef>
                        <a:spcAft>
                          <a:spcPts val="0"/>
                        </a:spcAft>
                      </a:pPr>
                      <a:r>
                        <a:rPr lang="tr-TR" sz="1200">
                          <a:solidFill>
                            <a:schemeClr val="tx1"/>
                          </a:solidFill>
                          <a:effectLst/>
                        </a:rPr>
                        <a:t>Work Package 2</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tr-TR" sz="120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242668"/>
                  </a:ext>
                </a:extLst>
              </a:tr>
              <a:tr h="273050">
                <a:tc>
                  <a:txBody>
                    <a:bodyPr/>
                    <a:lstStyle/>
                    <a:p>
                      <a:pPr marL="0" marR="0">
                        <a:lnSpc>
                          <a:spcPct val="107000"/>
                        </a:lnSpc>
                        <a:spcBef>
                          <a:spcPts val="0"/>
                        </a:spcBef>
                        <a:spcAft>
                          <a:spcPts val="0"/>
                        </a:spcAft>
                      </a:pPr>
                      <a:r>
                        <a:rPr lang="tr-TR" sz="1200" dirty="0">
                          <a:solidFill>
                            <a:schemeClr val="tx1"/>
                          </a:solidFill>
                          <a:effectLst/>
                        </a:rPr>
                        <a:t>Work Package 3</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tr-TR" sz="120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9123475"/>
                  </a:ext>
                </a:extLst>
              </a:tr>
              <a:tr h="273050">
                <a:tc>
                  <a:txBody>
                    <a:bodyPr/>
                    <a:lstStyle/>
                    <a:p>
                      <a:pPr marL="0" marR="0">
                        <a:lnSpc>
                          <a:spcPct val="107000"/>
                        </a:lnSpc>
                        <a:spcBef>
                          <a:spcPts val="0"/>
                        </a:spcBef>
                        <a:spcAft>
                          <a:spcPts val="0"/>
                        </a:spcAft>
                      </a:pPr>
                      <a:r>
                        <a:rPr lang="tr-TR" sz="1200" dirty="0">
                          <a:solidFill>
                            <a:schemeClr val="tx1"/>
                          </a:solidFill>
                          <a:effectLst/>
                        </a:rPr>
                        <a:t>Work Package 4</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tr-TR" sz="120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5959513"/>
                  </a:ext>
                </a:extLst>
              </a:tr>
              <a:tr h="273050">
                <a:tc>
                  <a:txBody>
                    <a:bodyPr/>
                    <a:lstStyle/>
                    <a:p>
                      <a:pPr marL="0" marR="0">
                        <a:lnSpc>
                          <a:spcPct val="107000"/>
                        </a:lnSpc>
                        <a:spcBef>
                          <a:spcPts val="0"/>
                        </a:spcBef>
                        <a:spcAft>
                          <a:spcPts val="0"/>
                        </a:spcAft>
                      </a:pPr>
                      <a:r>
                        <a:rPr lang="tr-TR" sz="1200" dirty="0">
                          <a:solidFill>
                            <a:schemeClr val="tx1"/>
                          </a:solidFill>
                          <a:effectLst/>
                        </a:rPr>
                        <a:t>Work Package 5</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tr-TR" sz="120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682091"/>
                  </a:ext>
                </a:extLst>
              </a:tr>
              <a:tr h="273050">
                <a:tc>
                  <a:txBody>
                    <a:bodyPr/>
                    <a:lstStyle/>
                    <a:p>
                      <a:pPr marL="0" marR="0">
                        <a:lnSpc>
                          <a:spcPct val="107000"/>
                        </a:lnSpc>
                        <a:spcBef>
                          <a:spcPts val="0"/>
                        </a:spcBef>
                        <a:spcAft>
                          <a:spcPts val="0"/>
                        </a:spcAft>
                      </a:pPr>
                      <a:r>
                        <a:rPr lang="tr-TR" sz="1200" dirty="0">
                          <a:solidFill>
                            <a:schemeClr val="tx1"/>
                          </a:solidFill>
                          <a:effectLst/>
                        </a:rPr>
                        <a:t>Work Package 6</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tr-TR" sz="120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7233421"/>
                  </a:ext>
                </a:extLst>
              </a:tr>
            </a:tbl>
          </a:graphicData>
        </a:graphic>
      </p:graphicFrame>
    </p:spTree>
    <p:extLst>
      <p:ext uri="{BB962C8B-B14F-4D97-AF65-F5344CB8AC3E}">
        <p14:creationId xmlns:p14="http://schemas.microsoft.com/office/powerpoint/2010/main" val="2212212116"/>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8421</TotalTime>
  <Words>1274</Words>
  <Application>Microsoft Office PowerPoint</Application>
  <PresentationFormat>Geniş ekran</PresentationFormat>
  <Paragraphs>366</Paragraphs>
  <Slides>19</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19</vt:i4>
      </vt:variant>
    </vt:vector>
  </HeadingPairs>
  <TitlesOfParts>
    <vt:vector size="25" baseType="lpstr">
      <vt:lpstr>Arial</vt:lpstr>
      <vt:lpstr>Calibri</vt:lpstr>
      <vt:lpstr>Helvetica</vt:lpstr>
      <vt:lpstr>Helvetica Light</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Microsoft Office Kullanıcısı</dc:creator>
  <cp:lastModifiedBy>Mehmet Turan Söylemez</cp:lastModifiedBy>
  <cp:revision>121</cp:revision>
  <dcterms:created xsi:type="dcterms:W3CDTF">2016-12-06T09:19:29Z</dcterms:created>
  <dcterms:modified xsi:type="dcterms:W3CDTF">2025-01-17T08:20:32Z</dcterms:modified>
</cp:coreProperties>
</file>